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4.png" ContentType="image/png"/>
  <Override PartName="/ppt/media/image47.png" ContentType="image/png"/>
  <Override PartName="/ppt/media/image3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latin typeface="Arial"/>
              </a:rPr>
              <a:t>Click to edit the title text format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hyperlink" Target="mailto:dferbas@solarmonitor.cz" TargetMode="External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0" y="-1440000"/>
            <a:ext cx="10078560" cy="41767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0" y="2013120"/>
            <a:ext cx="10080360" cy="36572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7920" y="1080720"/>
            <a:ext cx="10072440" cy="1728360"/>
          </a:xfrm>
          <a:custGeom>
            <a:avLst/>
            <a:gdLst/>
            <a:ahLst/>
            <a:rect l="l" t="t" r="r" b="b"/>
            <a:pathLst>
              <a:path w="27982" h="480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4798"/>
                </a:lnTo>
                <a:cubicBezTo>
                  <a:pt x="0" y="4800"/>
                  <a:pt x="2" y="4803"/>
                  <a:pt x="4" y="4803"/>
                </a:cubicBezTo>
                <a:lnTo>
                  <a:pt x="27976" y="4803"/>
                </a:lnTo>
                <a:cubicBezTo>
                  <a:pt x="27978" y="4803"/>
                  <a:pt x="27981" y="4800"/>
                  <a:pt x="27981" y="4798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502920" y="4104000"/>
            <a:ext cx="9070560" cy="87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2000"/>
              </a:lnSpc>
            </a:pPr>
            <a:r>
              <a:rPr b="1" lang="cs-CZ" sz="3600" spc="-1" strike="noStrike">
                <a:solidFill>
                  <a:srgbClr val="f07722"/>
                </a:solidFill>
                <a:latin typeface="Arial"/>
              </a:rPr>
              <a:t>Ing. Dušan Ferbas</a:t>
            </a:r>
            <a:br/>
            <a:br/>
            <a:br/>
            <a:endParaRPr b="0" lang="cs-CZ" sz="36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7693200" y="6912000"/>
            <a:ext cx="1882080" cy="61560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72360" y="1553760"/>
            <a:ext cx="9937080" cy="121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 algn="ctr">
              <a:lnSpc>
                <a:spcPct val="93000"/>
              </a:lnSpc>
            </a:pPr>
            <a:r>
              <a:rPr b="1" lang="cs-CZ" sz="4000" spc="-1" strike="noStrike">
                <a:solidFill>
                  <a:srgbClr val="ffffff"/>
                </a:solidFill>
                <a:latin typeface="Arial"/>
                <a:ea typeface="DejaVu Sans"/>
              </a:rPr>
              <a:t>Automatizace fotovoltaických elektráren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80960" y="5110200"/>
            <a:ext cx="3151440" cy="44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1" name="Group 5"/>
          <p:cNvGrpSpPr/>
          <p:nvPr/>
        </p:nvGrpSpPr>
        <p:grpSpPr>
          <a:xfrm>
            <a:off x="-409320" y="4404600"/>
            <a:ext cx="10474200" cy="1859760"/>
            <a:chOff x="-409320" y="4404600"/>
            <a:chExt cx="10474200" cy="1859760"/>
          </a:xfrm>
        </p:grpSpPr>
        <p:sp>
          <p:nvSpPr>
            <p:cNvPr id="122" name="CustomShape 6"/>
            <p:cNvSpPr/>
            <p:nvPr/>
          </p:nvSpPr>
          <p:spPr>
            <a:xfrm>
              <a:off x="0" y="493236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3" name="" descr=""/>
            <p:cNvPicPr/>
            <p:nvPr/>
          </p:nvPicPr>
          <p:blipFill>
            <a:blip r:embed="rId4"/>
            <a:stretch/>
          </p:blipFill>
          <p:spPr>
            <a:xfrm>
              <a:off x="-409320" y="440460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5855760" y="891720"/>
            <a:ext cx="1039680" cy="5634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5855760" y="4130640"/>
            <a:ext cx="1039680" cy="5634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5855760" y="4944600"/>
            <a:ext cx="1039680" cy="5634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 flipV="1">
            <a:off x="5640480" y="645840"/>
            <a:ext cx="766440" cy="10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sm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5"/>
          <p:cNvSpPr/>
          <p:nvPr/>
        </p:nvSpPr>
        <p:spPr>
          <a:xfrm>
            <a:off x="5692680" y="5380920"/>
            <a:ext cx="618480" cy="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sm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6"/>
          <p:cNvSpPr/>
          <p:nvPr/>
        </p:nvSpPr>
        <p:spPr>
          <a:xfrm flipV="1">
            <a:off x="5698440" y="4558680"/>
            <a:ext cx="67608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sm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7"/>
          <p:cNvSpPr/>
          <p:nvPr/>
        </p:nvSpPr>
        <p:spPr>
          <a:xfrm>
            <a:off x="2038320" y="1292400"/>
            <a:ext cx="3233880" cy="4198680"/>
          </a:xfrm>
          <a:prstGeom prst="roundRect">
            <a:avLst>
              <a:gd name="adj" fmla="val 4817"/>
            </a:avLst>
          </a:prstGeom>
          <a:solidFill>
            <a:schemeClr val="bg2">
              <a:lumMod val="90000"/>
            </a:schemeClr>
          </a:solidFill>
          <a:ln w="76320">
            <a:solidFill>
              <a:schemeClr val="accent3">
                <a:lumMod val="7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Distribuční síť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7054920" y="910800"/>
            <a:ext cx="2924280" cy="42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Měří se po ¼ hodinách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Cílem komunity je vybalancovat rovnost spotřeby a výroby v každé ¼ hodině, </a:t>
            </a: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tj. 96 x za den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Pasivní účastníci se nedají balancovat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Vzniknou zbytečné nákupy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00" name="CustomShape 9"/>
          <p:cNvSpPr/>
          <p:nvPr/>
        </p:nvSpPr>
        <p:spPr>
          <a:xfrm>
            <a:off x="0" y="155880"/>
            <a:ext cx="9978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Komunita s více účastníky A-F má nedostatek vlastní výroby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301" name="CustomShape 10"/>
          <p:cNvSpPr/>
          <p:nvPr/>
        </p:nvSpPr>
        <p:spPr>
          <a:xfrm>
            <a:off x="3684600" y="1726200"/>
            <a:ext cx="1821600" cy="1386000"/>
          </a:xfrm>
          <a:prstGeom prst="rightArrow">
            <a:avLst>
              <a:gd name="adj1" fmla="val 68217"/>
              <a:gd name="adj2" fmla="val 32932"/>
            </a:avLst>
          </a:prstGeom>
          <a:solidFill>
            <a:schemeClr val="tx2">
              <a:lumMod val="40000"/>
              <a:lumOff val="60000"/>
            </a:schemeClr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Součet spotřeb</a:t>
            </a:r>
            <a:br/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všech účastníků</a:t>
            </a:r>
            <a:br/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A-F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02" name="CustomShape 11"/>
          <p:cNvSpPr/>
          <p:nvPr/>
        </p:nvSpPr>
        <p:spPr>
          <a:xfrm>
            <a:off x="190800" y="891720"/>
            <a:ext cx="1039680" cy="5634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3" name="CustomShape 12"/>
          <p:cNvSpPr/>
          <p:nvPr/>
        </p:nvSpPr>
        <p:spPr>
          <a:xfrm>
            <a:off x="1871280" y="1751760"/>
            <a:ext cx="2087280" cy="950400"/>
          </a:xfrm>
          <a:prstGeom prst="rightArrow">
            <a:avLst>
              <a:gd name="adj1" fmla="val 58880"/>
              <a:gd name="adj2" fmla="val 30711"/>
            </a:avLst>
          </a:prstGeom>
          <a:solidFill>
            <a:schemeClr val="accent2">
              <a:lumMod val="20000"/>
              <a:lumOff val="80000"/>
            </a:schemeClr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Součet výrob </a:t>
            </a:r>
            <a:br/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všech účastníků A-F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04" name="CustomShape 13"/>
          <p:cNvSpPr/>
          <p:nvPr/>
        </p:nvSpPr>
        <p:spPr>
          <a:xfrm>
            <a:off x="190800" y="170604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B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5" name="CustomShape 14"/>
          <p:cNvSpPr/>
          <p:nvPr/>
        </p:nvSpPr>
        <p:spPr>
          <a:xfrm>
            <a:off x="190800" y="252036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6" name="CustomShape 15"/>
          <p:cNvSpPr/>
          <p:nvPr/>
        </p:nvSpPr>
        <p:spPr>
          <a:xfrm>
            <a:off x="190800" y="333468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7" name="CustomShape 16"/>
          <p:cNvSpPr/>
          <p:nvPr/>
        </p:nvSpPr>
        <p:spPr>
          <a:xfrm>
            <a:off x="190800" y="4148640"/>
            <a:ext cx="1039680" cy="5634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8" name="CustomShape 17"/>
          <p:cNvSpPr/>
          <p:nvPr/>
        </p:nvSpPr>
        <p:spPr>
          <a:xfrm>
            <a:off x="190800" y="4962240"/>
            <a:ext cx="1039680" cy="5634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09" name="CustomShape 18"/>
          <p:cNvSpPr/>
          <p:nvPr/>
        </p:nvSpPr>
        <p:spPr>
          <a:xfrm>
            <a:off x="5855760" y="1687680"/>
            <a:ext cx="1039680" cy="5634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B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0" name="CustomShape 19"/>
          <p:cNvSpPr/>
          <p:nvPr/>
        </p:nvSpPr>
        <p:spPr>
          <a:xfrm>
            <a:off x="5855760" y="2502000"/>
            <a:ext cx="1039680" cy="5634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1" name="CustomShape 20"/>
          <p:cNvSpPr/>
          <p:nvPr/>
        </p:nvSpPr>
        <p:spPr>
          <a:xfrm>
            <a:off x="5855760" y="3316320"/>
            <a:ext cx="1039680" cy="5634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2" name="Line 21"/>
          <p:cNvSpPr/>
          <p:nvPr/>
        </p:nvSpPr>
        <p:spPr>
          <a:xfrm flipV="1">
            <a:off x="1370520" y="1117800"/>
            <a:ext cx="5760" cy="241920"/>
          </a:xfrm>
          <a:prstGeom prst="line">
            <a:avLst/>
          </a:prstGeom>
          <a:ln w="5724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3" name="Obrázek 53" descr=""/>
          <p:cNvPicPr/>
          <p:nvPr/>
        </p:nvPicPr>
        <p:blipFill>
          <a:blip r:embed="rId1"/>
          <a:stretch/>
        </p:blipFill>
        <p:spPr>
          <a:xfrm>
            <a:off x="1083600" y="696600"/>
            <a:ext cx="466200" cy="559080"/>
          </a:xfrm>
          <a:prstGeom prst="rect">
            <a:avLst/>
          </a:prstGeom>
          <a:ln>
            <a:noFill/>
          </a:ln>
        </p:spPr>
      </p:pic>
      <p:sp>
        <p:nvSpPr>
          <p:cNvPr id="314" name="CustomShape 22"/>
          <p:cNvSpPr/>
          <p:nvPr/>
        </p:nvSpPr>
        <p:spPr>
          <a:xfrm>
            <a:off x="1226520" y="1001880"/>
            <a:ext cx="362880" cy="144720"/>
          </a:xfrm>
          <a:prstGeom prst="rect">
            <a:avLst/>
          </a:prstGeom>
          <a:solidFill>
            <a:srgbClr val="92d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0" lang="cs-CZ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EAN-A2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15" name="CustomShape 23"/>
          <p:cNvSpPr/>
          <p:nvPr/>
        </p:nvSpPr>
        <p:spPr>
          <a:xfrm>
            <a:off x="1300320" y="1292400"/>
            <a:ext cx="165960" cy="187560"/>
          </a:xfrm>
          <a:prstGeom prst="flowChartConnector">
            <a:avLst/>
          </a:prstGeom>
          <a:noFill/>
          <a:ln w="76320">
            <a:solidFill>
              <a:srgbClr val="92d05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16" name="Line 24"/>
          <p:cNvSpPr/>
          <p:nvPr/>
        </p:nvSpPr>
        <p:spPr>
          <a:xfrm flipV="1">
            <a:off x="1344240" y="2716200"/>
            <a:ext cx="5760" cy="241560"/>
          </a:xfrm>
          <a:prstGeom prst="line">
            <a:avLst/>
          </a:prstGeom>
          <a:ln w="5724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Obrázek 97" descr=""/>
          <p:cNvPicPr/>
          <p:nvPr/>
        </p:nvPicPr>
        <p:blipFill>
          <a:blip r:embed="rId2"/>
          <a:stretch/>
        </p:blipFill>
        <p:spPr>
          <a:xfrm>
            <a:off x="1056960" y="2295000"/>
            <a:ext cx="466200" cy="559080"/>
          </a:xfrm>
          <a:prstGeom prst="rect">
            <a:avLst/>
          </a:prstGeom>
          <a:ln>
            <a:noFill/>
          </a:ln>
        </p:spPr>
      </p:pic>
      <p:sp>
        <p:nvSpPr>
          <p:cNvPr id="318" name="CustomShape 25"/>
          <p:cNvSpPr/>
          <p:nvPr/>
        </p:nvSpPr>
        <p:spPr>
          <a:xfrm>
            <a:off x="1199880" y="2600280"/>
            <a:ext cx="362880" cy="144720"/>
          </a:xfrm>
          <a:prstGeom prst="rect">
            <a:avLst/>
          </a:prstGeom>
          <a:solidFill>
            <a:srgbClr val="92d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0" lang="cs-CZ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EAN-C2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19" name="CustomShape 26"/>
          <p:cNvSpPr/>
          <p:nvPr/>
        </p:nvSpPr>
        <p:spPr>
          <a:xfrm flipH="1" rot="10800000">
            <a:off x="1339200" y="2996640"/>
            <a:ext cx="106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27"/>
          <p:cNvSpPr/>
          <p:nvPr/>
        </p:nvSpPr>
        <p:spPr>
          <a:xfrm>
            <a:off x="1274040" y="2890800"/>
            <a:ext cx="165960" cy="187560"/>
          </a:xfrm>
          <a:prstGeom prst="flowChartConnector">
            <a:avLst/>
          </a:prstGeom>
          <a:noFill/>
          <a:ln w="76320">
            <a:solidFill>
              <a:srgbClr val="92d05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21" name="CustomShape 28"/>
          <p:cNvSpPr/>
          <p:nvPr/>
        </p:nvSpPr>
        <p:spPr>
          <a:xfrm flipH="1" rot="10800000">
            <a:off x="745920" y="299592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Line 29"/>
          <p:cNvSpPr/>
          <p:nvPr/>
        </p:nvSpPr>
        <p:spPr>
          <a:xfrm flipV="1">
            <a:off x="1328040" y="3534840"/>
            <a:ext cx="5760" cy="241920"/>
          </a:xfrm>
          <a:prstGeom prst="line">
            <a:avLst/>
          </a:prstGeom>
          <a:ln w="5724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3" name="Obrázek 104" descr=""/>
          <p:cNvPicPr/>
          <p:nvPr/>
        </p:nvPicPr>
        <p:blipFill>
          <a:blip r:embed="rId3"/>
          <a:stretch/>
        </p:blipFill>
        <p:spPr>
          <a:xfrm>
            <a:off x="1041120" y="3113640"/>
            <a:ext cx="466200" cy="559080"/>
          </a:xfrm>
          <a:prstGeom prst="rect">
            <a:avLst/>
          </a:prstGeom>
          <a:ln>
            <a:noFill/>
          </a:ln>
        </p:spPr>
      </p:pic>
      <p:sp>
        <p:nvSpPr>
          <p:cNvPr id="324" name="CustomShape 30"/>
          <p:cNvSpPr/>
          <p:nvPr/>
        </p:nvSpPr>
        <p:spPr>
          <a:xfrm>
            <a:off x="1184040" y="3418920"/>
            <a:ext cx="362880" cy="144720"/>
          </a:xfrm>
          <a:prstGeom prst="rect">
            <a:avLst/>
          </a:prstGeom>
          <a:solidFill>
            <a:srgbClr val="92d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0" lang="cs-CZ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EAN-D2</a:t>
            </a:r>
            <a:endParaRPr b="0" lang="cs-CZ" sz="1050" spc="-1" strike="noStrike">
              <a:latin typeface="Arial"/>
            </a:endParaRPr>
          </a:p>
        </p:txBody>
      </p:sp>
      <p:sp>
        <p:nvSpPr>
          <p:cNvPr id="325" name="CustomShape 31"/>
          <p:cNvSpPr/>
          <p:nvPr/>
        </p:nvSpPr>
        <p:spPr>
          <a:xfrm flipH="1" rot="10800000">
            <a:off x="1323000" y="3815280"/>
            <a:ext cx="106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32"/>
          <p:cNvSpPr/>
          <p:nvPr/>
        </p:nvSpPr>
        <p:spPr>
          <a:xfrm>
            <a:off x="1257840" y="3709800"/>
            <a:ext cx="165960" cy="187560"/>
          </a:xfrm>
          <a:prstGeom prst="flowChartConnector">
            <a:avLst/>
          </a:prstGeom>
          <a:noFill/>
          <a:ln w="76320">
            <a:solidFill>
              <a:srgbClr val="92d05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27" name="CustomShape 33"/>
          <p:cNvSpPr/>
          <p:nvPr/>
        </p:nvSpPr>
        <p:spPr>
          <a:xfrm flipH="1" rot="10800000">
            <a:off x="730080" y="381420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8" name="Group 34"/>
          <p:cNvGrpSpPr/>
          <p:nvPr/>
        </p:nvGrpSpPr>
        <p:grpSpPr>
          <a:xfrm>
            <a:off x="1086120" y="1486440"/>
            <a:ext cx="505800" cy="783720"/>
            <a:chOff x="1086120" y="1486440"/>
            <a:chExt cx="505800" cy="783720"/>
          </a:xfrm>
        </p:grpSpPr>
        <p:sp>
          <p:nvSpPr>
            <p:cNvPr id="329" name="Line 35"/>
            <p:cNvSpPr/>
            <p:nvPr/>
          </p:nvSpPr>
          <p:spPr>
            <a:xfrm flipV="1">
              <a:off x="1373400" y="1908000"/>
              <a:ext cx="5760" cy="241920"/>
            </a:xfrm>
            <a:prstGeom prst="line">
              <a:avLst/>
            </a:prstGeom>
            <a:ln w="57240">
              <a:solidFill>
                <a:srgbClr val="92d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0" name="Obrázek 111" descr=""/>
            <p:cNvPicPr/>
            <p:nvPr/>
          </p:nvPicPr>
          <p:blipFill>
            <a:blip r:embed="rId4"/>
            <a:stretch/>
          </p:blipFill>
          <p:spPr>
            <a:xfrm>
              <a:off x="1086120" y="1486440"/>
              <a:ext cx="466200" cy="559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1" name="CustomShape 36"/>
            <p:cNvSpPr/>
            <p:nvPr/>
          </p:nvSpPr>
          <p:spPr>
            <a:xfrm>
              <a:off x="1229040" y="1792080"/>
              <a:ext cx="362880" cy="145080"/>
            </a:xfrm>
            <a:prstGeom prst="rect">
              <a:avLst/>
            </a:prstGeom>
            <a:solidFill>
              <a:srgbClr val="92d050"/>
            </a:solidFill>
            <a:ln w="6480"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 anchor="b"/>
            <a:p>
              <a:pPr algn="ctr">
                <a:lnSpc>
                  <a:spcPct val="100000"/>
                </a:lnSpc>
              </a:pPr>
              <a:r>
                <a:rPr b="0" lang="cs-CZ" sz="105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EAN-B2</a:t>
              </a:r>
              <a:endParaRPr b="0" lang="cs-CZ" sz="1050" spc="-1" strike="noStrike">
                <a:latin typeface="Arial"/>
              </a:endParaRPr>
            </a:p>
          </p:txBody>
        </p:sp>
        <p:sp>
          <p:nvSpPr>
            <p:cNvPr id="332" name="CustomShape 37"/>
            <p:cNvSpPr/>
            <p:nvPr/>
          </p:nvSpPr>
          <p:spPr>
            <a:xfrm>
              <a:off x="1303200" y="2082600"/>
              <a:ext cx="165600" cy="187560"/>
            </a:xfrm>
            <a:prstGeom prst="flowChartConnector">
              <a:avLst/>
            </a:prstGeom>
            <a:noFill/>
            <a:ln w="76320">
              <a:solidFill>
                <a:srgbClr val="92d05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</p:grpSp>
      <p:grpSp>
        <p:nvGrpSpPr>
          <p:cNvPr id="333" name="Group 38"/>
          <p:cNvGrpSpPr/>
          <p:nvPr/>
        </p:nvGrpSpPr>
        <p:grpSpPr>
          <a:xfrm>
            <a:off x="1049400" y="3977640"/>
            <a:ext cx="505800" cy="783720"/>
            <a:chOff x="1049400" y="3977640"/>
            <a:chExt cx="505800" cy="783720"/>
          </a:xfrm>
        </p:grpSpPr>
        <p:sp>
          <p:nvSpPr>
            <p:cNvPr id="334" name="Line 39"/>
            <p:cNvSpPr/>
            <p:nvPr/>
          </p:nvSpPr>
          <p:spPr>
            <a:xfrm flipV="1">
              <a:off x="1336680" y="4399560"/>
              <a:ext cx="5760" cy="241560"/>
            </a:xfrm>
            <a:prstGeom prst="line">
              <a:avLst/>
            </a:prstGeom>
            <a:ln w="57240">
              <a:solidFill>
                <a:srgbClr val="92d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5" name="Obrázek 118" descr=""/>
            <p:cNvPicPr/>
            <p:nvPr/>
          </p:nvPicPr>
          <p:blipFill>
            <a:blip r:embed="rId5"/>
            <a:stretch/>
          </p:blipFill>
          <p:spPr>
            <a:xfrm>
              <a:off x="1049400" y="3977640"/>
              <a:ext cx="466200" cy="559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6" name="CustomShape 40"/>
            <p:cNvSpPr/>
            <p:nvPr/>
          </p:nvSpPr>
          <p:spPr>
            <a:xfrm>
              <a:off x="1192320" y="4283280"/>
              <a:ext cx="362880" cy="145080"/>
            </a:xfrm>
            <a:prstGeom prst="rect">
              <a:avLst/>
            </a:prstGeom>
            <a:solidFill>
              <a:srgbClr val="92d050"/>
            </a:solidFill>
            <a:ln w="6480"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 anchor="b"/>
            <a:p>
              <a:pPr algn="ctr">
                <a:lnSpc>
                  <a:spcPct val="100000"/>
                </a:lnSpc>
              </a:pPr>
              <a:r>
                <a:rPr b="0" lang="cs-CZ" sz="105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EAN-E2</a:t>
              </a:r>
              <a:endParaRPr b="0" lang="cs-CZ" sz="1050" spc="-1" strike="noStrike">
                <a:latin typeface="Arial"/>
              </a:endParaRPr>
            </a:p>
          </p:txBody>
        </p:sp>
        <p:sp>
          <p:nvSpPr>
            <p:cNvPr id="337" name="CustomShape 41"/>
            <p:cNvSpPr/>
            <p:nvPr/>
          </p:nvSpPr>
          <p:spPr>
            <a:xfrm>
              <a:off x="1266480" y="4573800"/>
              <a:ext cx="165600" cy="187560"/>
            </a:xfrm>
            <a:prstGeom prst="flowChartConnector">
              <a:avLst/>
            </a:prstGeom>
            <a:noFill/>
            <a:ln w="76320">
              <a:solidFill>
                <a:srgbClr val="92d05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</p:grpSp>
      <p:grpSp>
        <p:nvGrpSpPr>
          <p:cNvPr id="338" name="Group 42"/>
          <p:cNvGrpSpPr/>
          <p:nvPr/>
        </p:nvGrpSpPr>
        <p:grpSpPr>
          <a:xfrm>
            <a:off x="1079640" y="4812840"/>
            <a:ext cx="505800" cy="783720"/>
            <a:chOff x="1079640" y="4812840"/>
            <a:chExt cx="505800" cy="783720"/>
          </a:xfrm>
        </p:grpSpPr>
        <p:sp>
          <p:nvSpPr>
            <p:cNvPr id="339" name="Line 43"/>
            <p:cNvSpPr/>
            <p:nvPr/>
          </p:nvSpPr>
          <p:spPr>
            <a:xfrm flipV="1">
              <a:off x="1366920" y="5234760"/>
              <a:ext cx="5400" cy="241560"/>
            </a:xfrm>
            <a:prstGeom prst="line">
              <a:avLst/>
            </a:prstGeom>
            <a:ln w="57240">
              <a:solidFill>
                <a:srgbClr val="92d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40" name="Obrázek 123" descr=""/>
            <p:cNvPicPr/>
            <p:nvPr/>
          </p:nvPicPr>
          <p:blipFill>
            <a:blip r:embed="rId6"/>
            <a:stretch/>
          </p:blipFill>
          <p:spPr>
            <a:xfrm>
              <a:off x="1079640" y="4812840"/>
              <a:ext cx="466200" cy="559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1" name="CustomShape 44"/>
            <p:cNvSpPr/>
            <p:nvPr/>
          </p:nvSpPr>
          <p:spPr>
            <a:xfrm>
              <a:off x="1222560" y="5118480"/>
              <a:ext cx="362880" cy="145080"/>
            </a:xfrm>
            <a:prstGeom prst="rect">
              <a:avLst/>
            </a:prstGeom>
            <a:solidFill>
              <a:srgbClr val="92d050"/>
            </a:solidFill>
            <a:ln w="6480">
              <a:noFill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 anchor="b"/>
            <a:p>
              <a:pPr algn="ctr">
                <a:lnSpc>
                  <a:spcPct val="100000"/>
                </a:lnSpc>
              </a:pPr>
              <a:r>
                <a:rPr b="0" lang="cs-CZ" sz="105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EAN-F2</a:t>
              </a:r>
              <a:endParaRPr b="0" lang="cs-CZ" sz="1050" spc="-1" strike="noStrike">
                <a:latin typeface="Arial"/>
              </a:endParaRPr>
            </a:p>
          </p:txBody>
        </p:sp>
        <p:sp>
          <p:nvSpPr>
            <p:cNvPr id="342" name="CustomShape 45"/>
            <p:cNvSpPr/>
            <p:nvPr/>
          </p:nvSpPr>
          <p:spPr>
            <a:xfrm>
              <a:off x="1296720" y="5409000"/>
              <a:ext cx="165600" cy="187560"/>
            </a:xfrm>
            <a:prstGeom prst="flowChartConnector">
              <a:avLst/>
            </a:prstGeom>
            <a:noFill/>
            <a:ln w="76320">
              <a:solidFill>
                <a:srgbClr val="92d05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</p:sp>
      </p:grpSp>
      <p:grpSp>
        <p:nvGrpSpPr>
          <p:cNvPr id="343" name="Group 46"/>
          <p:cNvGrpSpPr/>
          <p:nvPr/>
        </p:nvGrpSpPr>
        <p:grpSpPr>
          <a:xfrm>
            <a:off x="5505480" y="2277720"/>
            <a:ext cx="487440" cy="765360"/>
            <a:chOff x="5505480" y="2277720"/>
            <a:chExt cx="487440" cy="765360"/>
          </a:xfrm>
        </p:grpSpPr>
        <p:pic>
          <p:nvPicPr>
            <p:cNvPr id="344" name="Obrázek 127" descr=""/>
            <p:cNvPicPr/>
            <p:nvPr/>
          </p:nvPicPr>
          <p:blipFill>
            <a:blip r:embed="rId7"/>
            <a:stretch/>
          </p:blipFill>
          <p:spPr>
            <a:xfrm>
              <a:off x="5529600" y="2277720"/>
              <a:ext cx="463320" cy="555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45" name="Group 47"/>
            <p:cNvGrpSpPr/>
            <p:nvPr/>
          </p:nvGrpSpPr>
          <p:grpSpPr>
            <a:xfrm>
              <a:off x="5505480" y="2536920"/>
              <a:ext cx="341280" cy="506160"/>
              <a:chOff x="5505480" y="2536920"/>
              <a:chExt cx="341280" cy="506160"/>
            </a:xfrm>
          </p:grpSpPr>
          <p:sp>
            <p:nvSpPr>
              <p:cNvPr id="346" name="CustomShape 48"/>
              <p:cNvSpPr/>
              <p:nvPr/>
            </p:nvSpPr>
            <p:spPr>
              <a:xfrm>
                <a:off x="5612760" y="2876400"/>
                <a:ext cx="165960" cy="166680"/>
              </a:xfrm>
              <a:prstGeom prst="flowChartConnector">
                <a:avLst/>
              </a:prstGeom>
              <a:noFill/>
              <a:ln w="76320">
                <a:solidFill>
                  <a:srgbClr val="c0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7" name="Line 49"/>
              <p:cNvSpPr/>
              <p:nvPr/>
            </p:nvSpPr>
            <p:spPr>
              <a:xfrm flipV="1">
                <a:off x="5696280" y="2774880"/>
                <a:ext cx="360" cy="101160"/>
              </a:xfrm>
              <a:prstGeom prst="line">
                <a:avLst/>
              </a:prstGeom>
              <a:ln w="57240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8" name="CustomShape 50"/>
              <p:cNvSpPr/>
              <p:nvPr/>
            </p:nvSpPr>
            <p:spPr>
              <a:xfrm>
                <a:off x="5505480" y="2536920"/>
                <a:ext cx="341280" cy="146880"/>
              </a:xfrm>
              <a:prstGeom prst="rect">
                <a:avLst/>
              </a:prstGeom>
              <a:solidFill>
                <a:srgbClr val="c0000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EAN C1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</p:grpSp>
      <p:grpSp>
        <p:nvGrpSpPr>
          <p:cNvPr id="349" name="Group 51"/>
          <p:cNvGrpSpPr/>
          <p:nvPr/>
        </p:nvGrpSpPr>
        <p:grpSpPr>
          <a:xfrm>
            <a:off x="5527080" y="3086640"/>
            <a:ext cx="487080" cy="765360"/>
            <a:chOff x="5527080" y="3086640"/>
            <a:chExt cx="487080" cy="765360"/>
          </a:xfrm>
        </p:grpSpPr>
        <p:pic>
          <p:nvPicPr>
            <p:cNvPr id="350" name="Obrázek 133" descr=""/>
            <p:cNvPicPr/>
            <p:nvPr/>
          </p:nvPicPr>
          <p:blipFill>
            <a:blip r:embed="rId8"/>
            <a:stretch/>
          </p:blipFill>
          <p:spPr>
            <a:xfrm>
              <a:off x="5550840" y="3086640"/>
              <a:ext cx="463320" cy="555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1" name="Group 52"/>
            <p:cNvGrpSpPr/>
            <p:nvPr/>
          </p:nvGrpSpPr>
          <p:grpSpPr>
            <a:xfrm>
              <a:off x="5527080" y="3345840"/>
              <a:ext cx="341280" cy="506160"/>
              <a:chOff x="5527080" y="3345840"/>
              <a:chExt cx="341280" cy="506160"/>
            </a:xfrm>
          </p:grpSpPr>
          <p:sp>
            <p:nvSpPr>
              <p:cNvPr id="352" name="CustomShape 53"/>
              <p:cNvSpPr/>
              <p:nvPr/>
            </p:nvSpPr>
            <p:spPr>
              <a:xfrm>
                <a:off x="5634000" y="3685320"/>
                <a:ext cx="165960" cy="166680"/>
              </a:xfrm>
              <a:prstGeom prst="flowChartConnector">
                <a:avLst/>
              </a:prstGeom>
              <a:noFill/>
              <a:ln w="76320">
                <a:solidFill>
                  <a:srgbClr val="c0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3" name="Line 54"/>
              <p:cNvSpPr/>
              <p:nvPr/>
            </p:nvSpPr>
            <p:spPr>
              <a:xfrm flipV="1">
                <a:off x="5717880" y="3584520"/>
                <a:ext cx="360" cy="100800"/>
              </a:xfrm>
              <a:prstGeom prst="line">
                <a:avLst/>
              </a:prstGeom>
              <a:ln w="57240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4" name="CustomShape 55"/>
              <p:cNvSpPr/>
              <p:nvPr/>
            </p:nvSpPr>
            <p:spPr>
              <a:xfrm>
                <a:off x="5527080" y="3345840"/>
                <a:ext cx="341280" cy="146880"/>
              </a:xfrm>
              <a:prstGeom prst="rect">
                <a:avLst/>
              </a:prstGeom>
              <a:solidFill>
                <a:srgbClr val="c0000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EAN D1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</p:grpSp>
      <p:sp>
        <p:nvSpPr>
          <p:cNvPr id="355" name="CustomShape 56"/>
          <p:cNvSpPr/>
          <p:nvPr/>
        </p:nvSpPr>
        <p:spPr>
          <a:xfrm flipV="1">
            <a:off x="5724000" y="2173320"/>
            <a:ext cx="682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sm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6" name="Group 57"/>
          <p:cNvGrpSpPr/>
          <p:nvPr/>
        </p:nvGrpSpPr>
        <p:grpSpPr>
          <a:xfrm>
            <a:off x="5533200" y="670680"/>
            <a:ext cx="487440" cy="765360"/>
            <a:chOff x="5533200" y="670680"/>
            <a:chExt cx="487440" cy="765360"/>
          </a:xfrm>
        </p:grpSpPr>
        <p:pic>
          <p:nvPicPr>
            <p:cNvPr id="357" name="Obrázek 92" descr=""/>
            <p:cNvPicPr/>
            <p:nvPr/>
          </p:nvPicPr>
          <p:blipFill>
            <a:blip r:embed="rId9"/>
            <a:stretch/>
          </p:blipFill>
          <p:spPr>
            <a:xfrm>
              <a:off x="5557320" y="670680"/>
              <a:ext cx="463320" cy="555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58" name="Group 58"/>
            <p:cNvGrpSpPr/>
            <p:nvPr/>
          </p:nvGrpSpPr>
          <p:grpSpPr>
            <a:xfrm>
              <a:off x="5533200" y="929880"/>
              <a:ext cx="341280" cy="506160"/>
              <a:chOff x="5533200" y="929880"/>
              <a:chExt cx="341280" cy="506160"/>
            </a:xfrm>
          </p:grpSpPr>
          <p:sp>
            <p:nvSpPr>
              <p:cNvPr id="359" name="CustomShape 59"/>
              <p:cNvSpPr/>
              <p:nvPr/>
            </p:nvSpPr>
            <p:spPr>
              <a:xfrm>
                <a:off x="5640120" y="1269360"/>
                <a:ext cx="165960" cy="166680"/>
              </a:xfrm>
              <a:prstGeom prst="flowChartConnector">
                <a:avLst/>
              </a:prstGeom>
              <a:noFill/>
              <a:ln w="76320">
                <a:solidFill>
                  <a:srgbClr val="c0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0" name="Line 60"/>
              <p:cNvSpPr/>
              <p:nvPr/>
            </p:nvSpPr>
            <p:spPr>
              <a:xfrm flipV="1">
                <a:off x="5724000" y="1168200"/>
                <a:ext cx="360" cy="100800"/>
              </a:xfrm>
              <a:prstGeom prst="line">
                <a:avLst/>
              </a:prstGeom>
              <a:ln w="57240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1" name="CustomShape 61"/>
              <p:cNvSpPr/>
              <p:nvPr/>
            </p:nvSpPr>
            <p:spPr>
              <a:xfrm>
                <a:off x="5533200" y="929880"/>
                <a:ext cx="341280" cy="146880"/>
              </a:xfrm>
              <a:prstGeom prst="rect">
                <a:avLst/>
              </a:prstGeom>
              <a:solidFill>
                <a:srgbClr val="c0000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EAN A1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</p:grpSp>
      <p:grpSp>
        <p:nvGrpSpPr>
          <p:cNvPr id="362" name="Group 62"/>
          <p:cNvGrpSpPr/>
          <p:nvPr/>
        </p:nvGrpSpPr>
        <p:grpSpPr>
          <a:xfrm>
            <a:off x="5527080" y="1490760"/>
            <a:ext cx="487080" cy="765360"/>
            <a:chOff x="5527080" y="1490760"/>
            <a:chExt cx="487080" cy="765360"/>
          </a:xfrm>
        </p:grpSpPr>
        <p:pic>
          <p:nvPicPr>
            <p:cNvPr id="363" name="Obrázek 139" descr=""/>
            <p:cNvPicPr/>
            <p:nvPr/>
          </p:nvPicPr>
          <p:blipFill>
            <a:blip r:embed="rId10"/>
            <a:stretch/>
          </p:blipFill>
          <p:spPr>
            <a:xfrm>
              <a:off x="5550840" y="1490760"/>
              <a:ext cx="463320" cy="555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64" name="Group 63"/>
            <p:cNvGrpSpPr/>
            <p:nvPr/>
          </p:nvGrpSpPr>
          <p:grpSpPr>
            <a:xfrm>
              <a:off x="5527080" y="1749960"/>
              <a:ext cx="341280" cy="506160"/>
              <a:chOff x="5527080" y="1749960"/>
              <a:chExt cx="341280" cy="506160"/>
            </a:xfrm>
          </p:grpSpPr>
          <p:sp>
            <p:nvSpPr>
              <p:cNvPr id="365" name="CustomShape 64"/>
              <p:cNvSpPr/>
              <p:nvPr/>
            </p:nvSpPr>
            <p:spPr>
              <a:xfrm>
                <a:off x="5634000" y="2089440"/>
                <a:ext cx="165960" cy="166680"/>
              </a:xfrm>
              <a:prstGeom prst="flowChartConnector">
                <a:avLst/>
              </a:prstGeom>
              <a:noFill/>
              <a:ln w="76320">
                <a:solidFill>
                  <a:srgbClr val="c0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6" name="Line 65"/>
              <p:cNvSpPr/>
              <p:nvPr/>
            </p:nvSpPr>
            <p:spPr>
              <a:xfrm flipV="1">
                <a:off x="5717520" y="1988640"/>
                <a:ext cx="360" cy="100800"/>
              </a:xfrm>
              <a:prstGeom prst="line">
                <a:avLst/>
              </a:prstGeom>
              <a:ln w="57240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7" name="CustomShape 66"/>
              <p:cNvSpPr/>
              <p:nvPr/>
            </p:nvSpPr>
            <p:spPr>
              <a:xfrm>
                <a:off x="5527080" y="1749960"/>
                <a:ext cx="341280" cy="146880"/>
              </a:xfrm>
              <a:prstGeom prst="rect">
                <a:avLst/>
              </a:prstGeom>
              <a:solidFill>
                <a:srgbClr val="c0000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EAN B1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</p:grpSp>
      <p:sp>
        <p:nvSpPr>
          <p:cNvPr id="368" name="CustomShape 67"/>
          <p:cNvSpPr/>
          <p:nvPr/>
        </p:nvSpPr>
        <p:spPr>
          <a:xfrm flipH="1" rot="10800000">
            <a:off x="5126760" y="217692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9" name="Group 68"/>
          <p:cNvGrpSpPr/>
          <p:nvPr/>
        </p:nvGrpSpPr>
        <p:grpSpPr>
          <a:xfrm>
            <a:off x="5498280" y="3890520"/>
            <a:ext cx="487440" cy="765360"/>
            <a:chOff x="5498280" y="3890520"/>
            <a:chExt cx="487440" cy="765360"/>
          </a:xfrm>
        </p:grpSpPr>
        <p:pic>
          <p:nvPicPr>
            <p:cNvPr id="370" name="Obrázek 151" descr=""/>
            <p:cNvPicPr/>
            <p:nvPr/>
          </p:nvPicPr>
          <p:blipFill>
            <a:blip r:embed="rId11"/>
            <a:stretch/>
          </p:blipFill>
          <p:spPr>
            <a:xfrm>
              <a:off x="5522400" y="3890520"/>
              <a:ext cx="463320" cy="555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71" name="Group 69"/>
            <p:cNvGrpSpPr/>
            <p:nvPr/>
          </p:nvGrpSpPr>
          <p:grpSpPr>
            <a:xfrm>
              <a:off x="5498280" y="4149720"/>
              <a:ext cx="341280" cy="506160"/>
              <a:chOff x="5498280" y="4149720"/>
              <a:chExt cx="341280" cy="506160"/>
            </a:xfrm>
          </p:grpSpPr>
          <p:sp>
            <p:nvSpPr>
              <p:cNvPr id="372" name="CustomShape 70"/>
              <p:cNvSpPr/>
              <p:nvPr/>
            </p:nvSpPr>
            <p:spPr>
              <a:xfrm>
                <a:off x="5605560" y="4489200"/>
                <a:ext cx="165960" cy="166680"/>
              </a:xfrm>
              <a:prstGeom prst="flowChartConnector">
                <a:avLst/>
              </a:prstGeom>
              <a:noFill/>
              <a:ln w="76320">
                <a:solidFill>
                  <a:srgbClr val="c0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3" name="Line 71"/>
              <p:cNvSpPr/>
              <p:nvPr/>
            </p:nvSpPr>
            <p:spPr>
              <a:xfrm flipV="1">
                <a:off x="5689440" y="4388040"/>
                <a:ext cx="360" cy="101160"/>
              </a:xfrm>
              <a:prstGeom prst="line">
                <a:avLst/>
              </a:prstGeom>
              <a:ln w="57240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4" name="CustomShape 72"/>
              <p:cNvSpPr/>
              <p:nvPr/>
            </p:nvSpPr>
            <p:spPr>
              <a:xfrm>
                <a:off x="5498280" y="4149720"/>
                <a:ext cx="341280" cy="146880"/>
              </a:xfrm>
              <a:prstGeom prst="rect">
                <a:avLst/>
              </a:prstGeom>
              <a:solidFill>
                <a:srgbClr val="c0000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EAN E1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</p:grpSp>
      <p:grpSp>
        <p:nvGrpSpPr>
          <p:cNvPr id="375" name="Group 73"/>
          <p:cNvGrpSpPr/>
          <p:nvPr/>
        </p:nvGrpSpPr>
        <p:grpSpPr>
          <a:xfrm>
            <a:off x="5512680" y="4703400"/>
            <a:ext cx="487440" cy="765360"/>
            <a:chOff x="5512680" y="4703400"/>
            <a:chExt cx="487440" cy="765360"/>
          </a:xfrm>
        </p:grpSpPr>
        <p:pic>
          <p:nvPicPr>
            <p:cNvPr id="376" name="Obrázek 157" descr=""/>
            <p:cNvPicPr/>
            <p:nvPr/>
          </p:nvPicPr>
          <p:blipFill>
            <a:blip r:embed="rId12"/>
            <a:stretch/>
          </p:blipFill>
          <p:spPr>
            <a:xfrm>
              <a:off x="5536800" y="4703400"/>
              <a:ext cx="463320" cy="5558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77" name="Group 74"/>
            <p:cNvGrpSpPr/>
            <p:nvPr/>
          </p:nvGrpSpPr>
          <p:grpSpPr>
            <a:xfrm>
              <a:off x="5512680" y="4962600"/>
              <a:ext cx="341280" cy="506160"/>
              <a:chOff x="5512680" y="4962600"/>
              <a:chExt cx="341280" cy="506160"/>
            </a:xfrm>
          </p:grpSpPr>
          <p:sp>
            <p:nvSpPr>
              <p:cNvPr id="378" name="CustomShape 75"/>
              <p:cNvSpPr/>
              <p:nvPr/>
            </p:nvSpPr>
            <p:spPr>
              <a:xfrm>
                <a:off x="5619960" y="5302080"/>
                <a:ext cx="165960" cy="166680"/>
              </a:xfrm>
              <a:prstGeom prst="flowChartConnector">
                <a:avLst/>
              </a:prstGeom>
              <a:noFill/>
              <a:ln w="76320">
                <a:solidFill>
                  <a:srgbClr val="c00000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9" name="Line 76"/>
              <p:cNvSpPr/>
              <p:nvPr/>
            </p:nvSpPr>
            <p:spPr>
              <a:xfrm flipV="1">
                <a:off x="5703120" y="5200200"/>
                <a:ext cx="360" cy="101160"/>
              </a:xfrm>
              <a:prstGeom prst="line">
                <a:avLst/>
              </a:prstGeom>
              <a:ln w="57240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0" name="CustomShape 77"/>
              <p:cNvSpPr/>
              <p:nvPr/>
            </p:nvSpPr>
            <p:spPr>
              <a:xfrm>
                <a:off x="5512680" y="4962600"/>
                <a:ext cx="341280" cy="146880"/>
              </a:xfrm>
              <a:prstGeom prst="rect">
                <a:avLst/>
              </a:prstGeom>
              <a:solidFill>
                <a:srgbClr val="c0000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EAN F1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</p:grpSp>
      <p:sp>
        <p:nvSpPr>
          <p:cNvPr id="381" name="CustomShape 78"/>
          <p:cNvSpPr/>
          <p:nvPr/>
        </p:nvSpPr>
        <p:spPr>
          <a:xfrm>
            <a:off x="3293280" y="560520"/>
            <a:ext cx="480960" cy="8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&lt;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382" name="CustomShape 79"/>
          <p:cNvSpPr/>
          <p:nvPr/>
        </p:nvSpPr>
        <p:spPr>
          <a:xfrm flipV="1">
            <a:off x="5099040" y="934560"/>
            <a:ext cx="567000" cy="7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80"/>
          <p:cNvSpPr/>
          <p:nvPr/>
        </p:nvSpPr>
        <p:spPr>
          <a:xfrm flipH="1" rot="10800000">
            <a:off x="5104800" y="458280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81"/>
          <p:cNvSpPr/>
          <p:nvPr/>
        </p:nvSpPr>
        <p:spPr>
          <a:xfrm>
            <a:off x="5035320" y="5268600"/>
            <a:ext cx="686880" cy="11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82"/>
          <p:cNvSpPr/>
          <p:nvPr/>
        </p:nvSpPr>
        <p:spPr>
          <a:xfrm>
            <a:off x="2992320" y="2190600"/>
            <a:ext cx="1005480" cy="1474920"/>
          </a:xfrm>
          <a:prstGeom prst="bentArrow">
            <a:avLst>
              <a:gd name="adj1" fmla="val 48235"/>
              <a:gd name="adj2" fmla="val 47950"/>
              <a:gd name="adj3" fmla="val 25000"/>
              <a:gd name="adj4" fmla="val 55225"/>
            </a:avLst>
          </a:prstGeom>
          <a:solidFill>
            <a:schemeClr val="accent2">
              <a:lumMod val="40000"/>
              <a:lumOff val="60000"/>
            </a:schemeClr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45000" rIns="45000" tIns="90000" bIns="90000" vert="vert270" rot="16200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Nákup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86" name="CustomShape 83"/>
          <p:cNvSpPr/>
          <p:nvPr/>
        </p:nvSpPr>
        <p:spPr>
          <a:xfrm>
            <a:off x="2479680" y="3915360"/>
            <a:ext cx="2152800" cy="6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Nákup =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Spotřeba - výroba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87" name="CustomShape 84"/>
          <p:cNvSpPr/>
          <p:nvPr/>
        </p:nvSpPr>
        <p:spPr>
          <a:xfrm>
            <a:off x="1852560" y="682920"/>
            <a:ext cx="13453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Výroba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388" name="CustomShape 85"/>
          <p:cNvSpPr/>
          <p:nvPr/>
        </p:nvSpPr>
        <p:spPr>
          <a:xfrm>
            <a:off x="3807000" y="695520"/>
            <a:ext cx="167760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Spotřeba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389" name="CustomShape 86"/>
          <p:cNvSpPr/>
          <p:nvPr/>
        </p:nvSpPr>
        <p:spPr>
          <a:xfrm>
            <a:off x="3786120" y="1372680"/>
            <a:ext cx="1690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A1+B1+E1+F1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390" name="CustomShape 87"/>
          <p:cNvSpPr/>
          <p:nvPr/>
        </p:nvSpPr>
        <p:spPr>
          <a:xfrm>
            <a:off x="2127960" y="1371600"/>
            <a:ext cx="108720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C2+D2 </a:t>
            </a:r>
            <a:endParaRPr b="0" lang="cs-CZ" sz="2000" spc="-1" strike="noStrike">
              <a:latin typeface="Arial"/>
            </a:endParaRPr>
          </a:p>
        </p:txBody>
      </p:sp>
    </p:spTree>
  </p:cSld>
  <p:transition spd="med">
    <p:wipe dir="r"/>
  </p:transition>
  <p:timing>
    <p:tnLst>
      <p:par>
        <p:cTn id="155" dur="indefinite" restart="never" nodeType="tmRoot">
          <p:childTnLst>
            <p:seq>
              <p:cTn id="1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Zástupný symbol pro obsah 3" descr=""/>
          <p:cNvPicPr/>
          <p:nvPr/>
        </p:nvPicPr>
        <p:blipFill>
          <a:blip r:embed="rId1"/>
          <a:stretch/>
        </p:blipFill>
        <p:spPr>
          <a:xfrm>
            <a:off x="455760" y="1465560"/>
            <a:ext cx="9069840" cy="2435400"/>
          </a:xfrm>
          <a:prstGeom prst="rect">
            <a:avLst/>
          </a:prstGeom>
          <a:ln>
            <a:noFill/>
          </a:ln>
        </p:spPr>
      </p:pic>
      <p:sp>
        <p:nvSpPr>
          <p:cNvPr id="392" name="CustomShape 1"/>
          <p:cNvSpPr/>
          <p:nvPr/>
        </p:nvSpPr>
        <p:spPr>
          <a:xfrm>
            <a:off x="0" y="155880"/>
            <a:ext cx="9978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RD Omice: Jak dům reaguje na FVE, spotřebu a spotové ceny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407160" y="836280"/>
            <a:ext cx="1605600" cy="384840"/>
          </a:xfrm>
          <a:prstGeom prst="wedgeRectCallout">
            <a:avLst>
              <a:gd name="adj1" fmla="val 72333"/>
              <a:gd name="adj2" fmla="val 185830"/>
            </a:avLst>
          </a:prstGeom>
          <a:solidFill>
            <a:srgbClr val="00b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SOC, Nabití baterie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2479680" y="835920"/>
            <a:ext cx="1128960" cy="384840"/>
          </a:xfrm>
          <a:prstGeom prst="wedgeRectCallout">
            <a:avLst>
              <a:gd name="adj1" fmla="val 50228"/>
              <a:gd name="adj2" fmla="val 436224"/>
            </a:avLst>
          </a:prstGeom>
          <a:solidFill>
            <a:srgbClr val="ffff0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Fotovoltaika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5" name="CustomShape 4"/>
          <p:cNvSpPr/>
          <p:nvPr/>
        </p:nvSpPr>
        <p:spPr>
          <a:xfrm>
            <a:off x="3891960" y="836280"/>
            <a:ext cx="894240" cy="384840"/>
          </a:xfrm>
          <a:prstGeom prst="wedgeRectCallout">
            <a:avLst>
              <a:gd name="adj1" fmla="val 22012"/>
              <a:gd name="adj2" fmla="val 381195"/>
            </a:avLst>
          </a:prstGeom>
          <a:solidFill>
            <a:srgbClr val="ffc00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Spotřeba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5079240" y="836280"/>
            <a:ext cx="1128960" cy="384840"/>
          </a:xfrm>
          <a:prstGeom prst="wedgeRectCallout">
            <a:avLst>
              <a:gd name="adj1" fmla="val 9751"/>
              <a:gd name="adj2" fmla="val 185829"/>
            </a:avLst>
          </a:prstGeom>
          <a:solidFill>
            <a:srgbClr val="ff000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Spot ceny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7" name="CustomShape 6"/>
          <p:cNvSpPr/>
          <p:nvPr/>
        </p:nvSpPr>
        <p:spPr>
          <a:xfrm>
            <a:off x="8254440" y="835920"/>
            <a:ext cx="1367280" cy="384840"/>
          </a:xfrm>
          <a:prstGeom prst="wedgeRectCallout">
            <a:avLst>
              <a:gd name="adj1" fmla="val -82091"/>
              <a:gd name="adj2" fmla="val 339918"/>
            </a:avLst>
          </a:prstGeom>
          <a:solidFill>
            <a:srgbClr val="3399ff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Nákup/Prodej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8" name="CustomShape 7"/>
          <p:cNvSpPr/>
          <p:nvPr/>
        </p:nvSpPr>
        <p:spPr>
          <a:xfrm>
            <a:off x="367920" y="4159080"/>
            <a:ext cx="1158480" cy="1412280"/>
          </a:xfrm>
          <a:prstGeom prst="wedgeRectCallout">
            <a:avLst>
              <a:gd name="adj1" fmla="val 35932"/>
              <a:gd name="adj2" fmla="val -178312"/>
            </a:avLst>
          </a:prstGeom>
          <a:solidFill>
            <a:srgbClr val="00b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Nabíjení nákupem za noční levný spot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9" name="CustomShape 8"/>
          <p:cNvSpPr/>
          <p:nvPr/>
        </p:nvSpPr>
        <p:spPr>
          <a:xfrm>
            <a:off x="5395320" y="4159440"/>
            <a:ext cx="1128600" cy="1411560"/>
          </a:xfrm>
          <a:prstGeom prst="wedgeRectCallout">
            <a:avLst>
              <a:gd name="adj1" fmla="val -141805"/>
              <a:gd name="adj2" fmla="val -217029"/>
            </a:avLst>
          </a:prstGeom>
          <a:solidFill>
            <a:srgbClr val="3399ff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Nabíjení elektroauta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Zároveň dobití bat.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za polední nízký spot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4421880" y="4159080"/>
            <a:ext cx="920520" cy="1412280"/>
          </a:xfrm>
          <a:prstGeom prst="wedgeRectCallout">
            <a:avLst>
              <a:gd name="adj1" fmla="val -116249"/>
              <a:gd name="adj2" fmla="val -163950"/>
            </a:avLst>
          </a:prstGeom>
          <a:solidFill>
            <a:srgbClr val="ffff0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Konec potenciálu nabíjení z FVE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6576480" y="4159440"/>
            <a:ext cx="1128960" cy="1411560"/>
          </a:xfrm>
          <a:prstGeom prst="wedgeRectCallout">
            <a:avLst>
              <a:gd name="adj1" fmla="val -118271"/>
              <a:gd name="adj2" fmla="val -153633"/>
            </a:avLst>
          </a:prstGeom>
          <a:solidFill>
            <a:srgbClr val="ffc00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Kompenzace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spotřeby z baterie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 zároveň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prodej za vysoký spot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2" name="CustomShape 11"/>
          <p:cNvSpPr/>
          <p:nvPr/>
        </p:nvSpPr>
        <p:spPr>
          <a:xfrm>
            <a:off x="8704080" y="4159440"/>
            <a:ext cx="930960" cy="1411920"/>
          </a:xfrm>
          <a:prstGeom prst="wedgeRectCallout">
            <a:avLst>
              <a:gd name="adj1" fmla="val -83513"/>
              <a:gd name="adj2" fmla="val -134284"/>
            </a:avLst>
          </a:prstGeom>
          <a:solidFill>
            <a:srgbClr val="3399ff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Ranní prodej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Vybití baterie na 20%, očekává se FVE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3" name="CustomShape 12"/>
          <p:cNvSpPr/>
          <p:nvPr/>
        </p:nvSpPr>
        <p:spPr>
          <a:xfrm>
            <a:off x="1578600" y="4159440"/>
            <a:ext cx="897480" cy="1411560"/>
          </a:xfrm>
          <a:prstGeom prst="wedgeRectCallout">
            <a:avLst>
              <a:gd name="adj1" fmla="val -46237"/>
              <a:gd name="adj2" fmla="val -160448"/>
            </a:avLst>
          </a:prstGeom>
          <a:solidFill>
            <a:srgbClr val="ffc00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Spotřeba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kompenz.</a:t>
            </a:r>
            <a:br/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z baterie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4" name="CustomShape 13"/>
          <p:cNvSpPr/>
          <p:nvPr/>
        </p:nvSpPr>
        <p:spPr>
          <a:xfrm>
            <a:off x="2529000" y="4159440"/>
            <a:ext cx="1046880" cy="1411200"/>
          </a:xfrm>
          <a:prstGeom prst="wedgeRectCallout">
            <a:avLst>
              <a:gd name="adj1" fmla="val -117487"/>
              <a:gd name="adj2" fmla="val -197532"/>
            </a:avLst>
          </a:prstGeom>
          <a:solidFill>
            <a:srgbClr val="00b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Dobití el. pro ranní prodej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za vyšší spot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5" name="CustomShape 14"/>
          <p:cNvSpPr/>
          <p:nvPr/>
        </p:nvSpPr>
        <p:spPr>
          <a:xfrm>
            <a:off x="3627720" y="4159440"/>
            <a:ext cx="741960" cy="1411920"/>
          </a:xfrm>
          <a:prstGeom prst="wedgeRectCallout">
            <a:avLst>
              <a:gd name="adj1" fmla="val -122994"/>
              <a:gd name="adj2" fmla="val -158281"/>
            </a:avLst>
          </a:prstGeom>
          <a:solidFill>
            <a:srgbClr val="3399ff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Prodej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v ranní špičce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Za vysoký spot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6" name="CustomShape 15"/>
          <p:cNvSpPr/>
          <p:nvPr/>
        </p:nvSpPr>
        <p:spPr>
          <a:xfrm>
            <a:off x="6915240" y="835920"/>
            <a:ext cx="1218240" cy="385200"/>
          </a:xfrm>
          <a:prstGeom prst="wedgeRectCallout">
            <a:avLst>
              <a:gd name="adj1" fmla="val -67876"/>
              <a:gd name="adj2" fmla="val 593065"/>
            </a:avLst>
          </a:prstGeom>
          <a:solidFill>
            <a:srgbClr val="00b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Cena energie v baterii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07" name="CustomShape 16"/>
          <p:cNvSpPr/>
          <p:nvPr/>
        </p:nvSpPr>
        <p:spPr>
          <a:xfrm>
            <a:off x="7758000" y="4159080"/>
            <a:ext cx="894240" cy="1411560"/>
          </a:xfrm>
          <a:prstGeom prst="wedgeRectCallout">
            <a:avLst>
              <a:gd name="adj1" fmla="val -47432"/>
              <a:gd name="adj2" fmla="val -163855"/>
            </a:avLst>
          </a:prstGeom>
          <a:solidFill>
            <a:srgbClr val="00b050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Slabší dobití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Na 50%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pro ranní prodej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408" name="CustomShape 17"/>
          <p:cNvSpPr/>
          <p:nvPr/>
        </p:nvSpPr>
        <p:spPr>
          <a:xfrm>
            <a:off x="8254800" y="836280"/>
            <a:ext cx="1367280" cy="384480"/>
          </a:xfrm>
          <a:prstGeom prst="wedgeRectCallout">
            <a:avLst>
              <a:gd name="adj1" fmla="val -30768"/>
              <a:gd name="adj2" fmla="val 474746"/>
            </a:avLst>
          </a:prstGeom>
          <a:solidFill>
            <a:srgbClr val="3399ff"/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Nákup/Prodej</a:t>
            </a:r>
            <a:endParaRPr b="0" lang="cs-CZ" sz="1800" spc="-1" strike="noStrike">
              <a:latin typeface="Arial"/>
            </a:endParaRPr>
          </a:p>
        </p:txBody>
      </p:sp>
    </p:spTree>
  </p:cSld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6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6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7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7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8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8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9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360360" y="252360"/>
            <a:ext cx="82069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Řada podporovaných výrobců</a:t>
            </a:r>
            <a:endParaRPr b="0" lang="cs-CZ" sz="3200" spc="-1" strike="noStrike">
              <a:latin typeface="Arial"/>
            </a:endParaRPr>
          </a:p>
        </p:txBody>
      </p:sp>
      <p:grpSp>
        <p:nvGrpSpPr>
          <p:cNvPr id="410" name="Group 2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411" name="CustomShape 3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2" name="" descr=""/>
            <p:cNvPicPr/>
            <p:nvPr/>
          </p:nvPicPr>
          <p:blipFill>
            <a:blip r:embed="rId1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3" name="CustomShape 4"/>
          <p:cNvSpPr/>
          <p:nvPr/>
        </p:nvSpPr>
        <p:spPr>
          <a:xfrm>
            <a:off x="0" y="-1692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4" name="" descr=""/>
          <p:cNvPicPr/>
          <p:nvPr/>
        </p:nvPicPr>
        <p:blipFill>
          <a:blip r:embed="rId2"/>
          <a:stretch/>
        </p:blipFill>
        <p:spPr>
          <a:xfrm>
            <a:off x="7966800" y="432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415" name="CustomShape 5"/>
          <p:cNvSpPr/>
          <p:nvPr/>
        </p:nvSpPr>
        <p:spPr>
          <a:xfrm>
            <a:off x="806400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16" name="CustomShape 6"/>
          <p:cNvSpPr/>
          <p:nvPr/>
        </p:nvSpPr>
        <p:spPr>
          <a:xfrm>
            <a:off x="360000" y="108000"/>
            <a:ext cx="899820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na závěr ...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417" name="CustomShape 7"/>
          <p:cNvSpPr/>
          <p:nvPr/>
        </p:nvSpPr>
        <p:spPr>
          <a:xfrm>
            <a:off x="288000" y="972000"/>
            <a:ext cx="9575280" cy="377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2640" bIns="45000"/>
          <a:p>
            <a:pPr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Ing. Dušan Ferbas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Solar Monitor s.r.o.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  603 147 723</a:t>
            </a:r>
            <a:br/>
            <a:r>
              <a:rPr b="0" lang="cs-CZ" sz="2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dferbas@solarmonitor.cz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Článek Automatizace fotovoltaických elektráren,</a:t>
            </a:r>
            <a:br/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časopis ElektroPrůmysl.cz, duben 2023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https://www.elektroprumysl.cz/casopis/2023/duben/6/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4"/>
          <a:stretch/>
        </p:blipFill>
        <p:spPr>
          <a:xfrm>
            <a:off x="408600" y="1812600"/>
            <a:ext cx="311040" cy="31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7" dur="indefinite" restart="never" nodeType="tmRoot">
          <p:childTnLst>
            <p:seq>
              <p:cTn id="2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400000" y="1368000"/>
            <a:ext cx="4286880" cy="341028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0" y="36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7965000" y="2088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151560" y="115560"/>
            <a:ext cx="9359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Automatizace fotovoltaických elektráren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06436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288000" y="972000"/>
            <a:ext cx="9575280" cy="377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2640" bIns="45000"/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Dispečerské řízení (ČEZ, EG.D, PRE: B1 &gt; 100 kWp, B2 &gt; 1 MWp)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Průmyslový areál (řízení z 1 místa, různé střídače, AKU, KGJ)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Regulace na nulový technologický přetok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Optimalizace vlastní spotřeby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Peak shaving, podpora AKU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(Spotové ceny)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Flexibilita, agregace, komunitní energetika</a:t>
            </a:r>
            <a:endParaRPr b="0" lang="cs-CZ" sz="2000" spc="-1" strike="noStrike">
              <a:latin typeface="Arial"/>
            </a:endParaRPr>
          </a:p>
        </p:txBody>
      </p:sp>
      <p:grpSp>
        <p:nvGrpSpPr>
          <p:cNvPr id="130" name="Group 5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131" name="CustomShape 6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2" name="" descr=""/>
            <p:cNvPicPr/>
            <p:nvPr/>
          </p:nvPicPr>
          <p:blipFill>
            <a:blip r:embed="rId3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4032000" y="1360440"/>
            <a:ext cx="6094440" cy="36158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0" y="36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"/>
          <p:cNvSpPr/>
          <p:nvPr/>
        </p:nvSpPr>
        <p:spPr>
          <a:xfrm>
            <a:off x="360360" y="108360"/>
            <a:ext cx="899820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Prostředky MaR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288000" y="973440"/>
            <a:ext cx="9575280" cy="377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2640" bIns="45000"/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Produkty výrobce (jede hned, nelze jiný produkt, nelze upravit, nevyhovuje P, Q)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Řešení na míru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PLC</a:t>
            </a:r>
            <a:endParaRPr b="0" lang="cs-CZ" sz="2000" spc="-1" strike="noStrike">
              <a:latin typeface="Arial"/>
            </a:endParaRPr>
          </a:p>
          <a:p>
            <a:pPr lvl="1" marL="432000" indent="-21564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vše ručně</a:t>
            </a:r>
            <a:endParaRPr b="0" lang="cs-CZ" sz="2000" spc="-1" strike="noStrike">
              <a:latin typeface="Arial"/>
            </a:endParaRPr>
          </a:p>
          <a:p>
            <a:pPr lvl="1" marL="432000" indent="-21564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knihovny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RTU</a:t>
            </a:r>
            <a:endParaRPr b="0" lang="cs-CZ" sz="2000" spc="-1" strike="noStrike">
              <a:latin typeface="Arial"/>
            </a:endParaRPr>
          </a:p>
          <a:p>
            <a:pPr marL="210960" indent="-209520">
              <a:lnSpc>
                <a:spcPct val="120000"/>
              </a:lnSpc>
              <a:spcBef>
                <a:spcPts val="573"/>
              </a:spcBef>
              <a:spcAft>
                <a:spcPts val="57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DejaVu Sans"/>
              </a:rPr>
              <a:t>Unifikované rozhraní (gateway)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7966800" y="2160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806400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grpSp>
        <p:nvGrpSpPr>
          <p:cNvPr id="139" name="Group 5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140" name="CustomShape 6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1" name="" descr=""/>
            <p:cNvPicPr/>
            <p:nvPr/>
          </p:nvPicPr>
          <p:blipFill>
            <a:blip r:embed="rId3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60360" y="252360"/>
            <a:ext cx="82069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Řada podporovaných výrobců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494720" y="740520"/>
            <a:ext cx="7091280" cy="4255200"/>
          </a:xfrm>
          <a:prstGeom prst="rect">
            <a:avLst/>
          </a:prstGeom>
          <a:ln>
            <a:noFill/>
          </a:ln>
        </p:spPr>
      </p:pic>
      <p:grpSp>
        <p:nvGrpSpPr>
          <p:cNvPr id="144" name="Group 2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145" name="CustomShape 3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6" name="" descr=""/>
            <p:cNvPicPr/>
            <p:nvPr/>
          </p:nvPicPr>
          <p:blipFill>
            <a:blip r:embed="rId2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7" name="CustomShape 4"/>
          <p:cNvSpPr/>
          <p:nvPr/>
        </p:nvSpPr>
        <p:spPr>
          <a:xfrm>
            <a:off x="0" y="-1692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7966800" y="432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149" name="CustomShape 5"/>
          <p:cNvSpPr/>
          <p:nvPr/>
        </p:nvSpPr>
        <p:spPr>
          <a:xfrm>
            <a:off x="806400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360000" y="108000"/>
            <a:ext cx="899820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Podporovaní výrobci: &gt; 70</a:t>
            </a:r>
            <a:endParaRPr b="0" lang="cs-CZ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60" y="764280"/>
            <a:ext cx="10080000" cy="44301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360360" y="252360"/>
            <a:ext cx="82069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Řada podporovaných výrobců</a:t>
            </a:r>
            <a:endParaRPr b="0" lang="cs-CZ" sz="3200" spc="-1" strike="noStrike">
              <a:latin typeface="Arial"/>
            </a:endParaRPr>
          </a:p>
        </p:txBody>
      </p:sp>
      <p:grpSp>
        <p:nvGrpSpPr>
          <p:cNvPr id="153" name="Group 2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154" name="CustomShape 3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5" name="" descr=""/>
            <p:cNvPicPr/>
            <p:nvPr/>
          </p:nvPicPr>
          <p:blipFill>
            <a:blip r:embed="rId2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6" name="CustomShape 4"/>
          <p:cNvSpPr/>
          <p:nvPr/>
        </p:nvSpPr>
        <p:spPr>
          <a:xfrm>
            <a:off x="0" y="-1692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7966800" y="432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158" name="CustomShape 5"/>
          <p:cNvSpPr/>
          <p:nvPr/>
        </p:nvSpPr>
        <p:spPr>
          <a:xfrm>
            <a:off x="806400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360000" y="108000"/>
            <a:ext cx="899820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Stávající FVE, nová FVE, AKU, KGJ</a:t>
            </a:r>
            <a:endParaRPr b="0" lang="cs-CZ" sz="3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360" y="766800"/>
            <a:ext cx="10080000" cy="43531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360360" y="252360"/>
            <a:ext cx="82069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Řada podporovaných výrobců</a:t>
            </a:r>
            <a:endParaRPr b="0" lang="cs-CZ" sz="3200" spc="-1" strike="noStrike">
              <a:latin typeface="Arial"/>
            </a:endParaRPr>
          </a:p>
        </p:txBody>
      </p:sp>
      <p:grpSp>
        <p:nvGrpSpPr>
          <p:cNvPr id="162" name="Group 2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163" name="CustomShape 3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4" name="" descr=""/>
            <p:cNvPicPr/>
            <p:nvPr/>
          </p:nvPicPr>
          <p:blipFill>
            <a:blip r:embed="rId2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5" name="CustomShape 4"/>
          <p:cNvSpPr/>
          <p:nvPr/>
        </p:nvSpPr>
        <p:spPr>
          <a:xfrm>
            <a:off x="0" y="-1692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7966800" y="432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806400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360000" y="36000"/>
            <a:ext cx="899820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Nulový technologický přetok (1% P</a:t>
            </a:r>
            <a:r>
              <a:rPr b="0" lang="cs-CZ" sz="3200" spc="-1" strike="noStrike" baseline="-33000">
                <a:solidFill>
                  <a:srgbClr val="ffffff"/>
                </a:solidFill>
                <a:latin typeface="Arial"/>
                <a:ea typeface="DejaVu Sans"/>
              </a:rPr>
              <a:t>inst</a:t>
            </a: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b="0" lang="cs-CZ" sz="3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60360" y="252360"/>
            <a:ext cx="8206920" cy="64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Řada podporovaných výrobců</a:t>
            </a:r>
            <a:endParaRPr b="0" lang="cs-CZ" sz="3200" spc="-1" strike="noStrike">
              <a:latin typeface="Arial"/>
            </a:endParaRPr>
          </a:p>
        </p:txBody>
      </p:sp>
      <p:grpSp>
        <p:nvGrpSpPr>
          <p:cNvPr id="170" name="Group 2"/>
          <p:cNvGrpSpPr/>
          <p:nvPr/>
        </p:nvGrpSpPr>
        <p:grpSpPr>
          <a:xfrm>
            <a:off x="-406800" y="4404960"/>
            <a:ext cx="10474200" cy="1859760"/>
            <a:chOff x="-406800" y="4404960"/>
            <a:chExt cx="10474200" cy="1859760"/>
          </a:xfrm>
        </p:grpSpPr>
        <p:sp>
          <p:nvSpPr>
            <p:cNvPr id="171" name="CustomShape 3"/>
            <p:cNvSpPr/>
            <p:nvPr/>
          </p:nvSpPr>
          <p:spPr>
            <a:xfrm>
              <a:off x="2520" y="4932720"/>
              <a:ext cx="10064880" cy="733680"/>
            </a:xfrm>
            <a:custGeom>
              <a:avLst/>
              <a:gdLst/>
              <a:ahLst/>
              <a:rect l="l" t="t" r="r" b="b"/>
              <a:pathLst>
                <a:path w="27964" h="204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038"/>
                  </a:lnTo>
                  <a:cubicBezTo>
                    <a:pt x="0" y="2040"/>
                    <a:pt x="2" y="2043"/>
                    <a:pt x="4" y="2043"/>
                  </a:cubicBezTo>
                  <a:lnTo>
                    <a:pt x="27958" y="2043"/>
                  </a:lnTo>
                  <a:cubicBezTo>
                    <a:pt x="27960" y="2043"/>
                    <a:pt x="27963" y="2040"/>
                    <a:pt x="27963" y="2038"/>
                  </a:cubicBezTo>
                  <a:lnTo>
                    <a:pt x="27963" y="4"/>
                  </a:lnTo>
                  <a:cubicBezTo>
                    <a:pt x="27963" y="2"/>
                    <a:pt x="27960" y="0"/>
                    <a:pt x="27958" y="0"/>
                  </a:cubicBezTo>
                  <a:lnTo>
                    <a:pt x="4" y="0"/>
                  </a:lnTo>
                </a:path>
              </a:pathLst>
            </a:custGeom>
            <a:solidFill>
              <a:srgbClr val="aacf34"/>
            </a:solidFill>
            <a:ln w="936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2" name="" descr=""/>
            <p:cNvPicPr/>
            <p:nvPr/>
          </p:nvPicPr>
          <p:blipFill>
            <a:blip r:embed="rId1"/>
            <a:stretch/>
          </p:blipFill>
          <p:spPr>
            <a:xfrm>
              <a:off x="-406800" y="4404960"/>
              <a:ext cx="5379840" cy="18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3" name="CustomShape 4"/>
          <p:cNvSpPr/>
          <p:nvPr/>
        </p:nvSpPr>
        <p:spPr>
          <a:xfrm>
            <a:off x="0" y="-16920"/>
            <a:ext cx="10071360" cy="682920"/>
          </a:xfrm>
          <a:custGeom>
            <a:avLst/>
            <a:gdLst/>
            <a:ahLst/>
            <a:rect l="l" t="t" r="r" b="b"/>
            <a:pathLst>
              <a:path w="27982" h="1903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897"/>
                </a:lnTo>
                <a:cubicBezTo>
                  <a:pt x="0" y="1899"/>
                  <a:pt x="2" y="1902"/>
                  <a:pt x="4" y="1902"/>
                </a:cubicBezTo>
                <a:lnTo>
                  <a:pt x="27976" y="1902"/>
                </a:lnTo>
                <a:cubicBezTo>
                  <a:pt x="27978" y="1902"/>
                  <a:pt x="27981" y="1899"/>
                  <a:pt x="27981" y="1897"/>
                </a:cubicBezTo>
                <a:lnTo>
                  <a:pt x="27981" y="4"/>
                </a:lnTo>
                <a:cubicBezTo>
                  <a:pt x="27981" y="2"/>
                  <a:pt x="27978" y="0"/>
                  <a:pt x="27976" y="0"/>
                </a:cubicBezTo>
                <a:lnTo>
                  <a:pt x="4" y="0"/>
                </a:lnTo>
              </a:path>
            </a:pathLst>
          </a:custGeom>
          <a:solidFill>
            <a:srgbClr val="f07722"/>
          </a:solidFill>
          <a:ln w="1080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7966800" y="4320"/>
            <a:ext cx="1394640" cy="662400"/>
          </a:xfrm>
          <a:prstGeom prst="rect">
            <a:avLst/>
          </a:prstGeom>
          <a:ln>
            <a:noFill/>
          </a:ln>
        </p:spPr>
      </p:pic>
      <p:sp>
        <p:nvSpPr>
          <p:cNvPr id="175" name="CustomShape 5"/>
          <p:cNvSpPr/>
          <p:nvPr/>
        </p:nvSpPr>
        <p:spPr>
          <a:xfrm>
            <a:off x="8064000" y="108000"/>
            <a:ext cx="151128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  <a:ea typeface="DejaVu Sans"/>
              </a:rPr>
              <a:t>Lipo.ink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360000" y="108000"/>
            <a:ext cx="8998200" cy="64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3080" bIns="45000"/>
          <a:p>
            <a:pPr>
              <a:lnSpc>
                <a:spcPct val="93000"/>
              </a:lnSpc>
            </a:pPr>
            <a:r>
              <a:rPr b="0" lang="cs-CZ" sz="3200" spc="-1" strike="noStrike">
                <a:solidFill>
                  <a:srgbClr val="ffffff"/>
                </a:solidFill>
                <a:latin typeface="Arial"/>
                <a:ea typeface="DejaVu Sans"/>
              </a:rPr>
              <a:t>FVE 283 kWp, AKU 230 kWh, 88 kW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23400" y="879480"/>
            <a:ext cx="10080000" cy="398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Zástupný symbol pro obsah 3" descr=""/>
          <p:cNvPicPr/>
          <p:nvPr/>
        </p:nvPicPr>
        <p:blipFill>
          <a:blip r:embed="rId1"/>
          <a:srcRect l="0" t="-1508" r="9815" b="-1437"/>
          <a:stretch/>
        </p:blipFill>
        <p:spPr>
          <a:xfrm>
            <a:off x="4240080" y="1877040"/>
            <a:ext cx="4592160" cy="340560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0" y="155880"/>
            <a:ext cx="99788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LEX OZE1, Bytové domy, FVE 50kWp bez licence, rozpočítání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180" name="Obrázek 4" descr=""/>
          <p:cNvPicPr/>
          <p:nvPr/>
        </p:nvPicPr>
        <p:blipFill>
          <a:blip r:embed="rId2"/>
          <a:stretch/>
        </p:blipFill>
        <p:spPr>
          <a:xfrm>
            <a:off x="121680" y="1882440"/>
            <a:ext cx="3999960" cy="352476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46080" y="783360"/>
            <a:ext cx="444420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Krok: Statický alokační klíč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= pevný % podíl každého bytu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4893480" y="750960"/>
            <a:ext cx="515664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2. Krok: Dynamický alokační klíč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= % podíl každého bytu podle skutečné spotřeby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7904880" y="1927080"/>
            <a:ext cx="1165680" cy="627480"/>
          </a:xfrm>
          <a:prstGeom prst="upDownArrow">
            <a:avLst>
              <a:gd name="adj1" fmla="val 74400"/>
              <a:gd name="adj2" fmla="val 15333"/>
            </a:avLst>
          </a:prstGeom>
          <a:solidFill>
            <a:schemeClr val="accent2">
              <a:lumMod val="20000"/>
              <a:lumOff val="80000"/>
            </a:schemeClr>
          </a:solidFill>
          <a:ln w="3816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Společná spotřeba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8712000" y="2651760"/>
            <a:ext cx="1294560" cy="1856160"/>
          </a:xfrm>
          <a:prstGeom prst="upDownArrow">
            <a:avLst>
              <a:gd name="adj1" fmla="val 74400"/>
              <a:gd name="adj2" fmla="val 10935"/>
            </a:avLst>
          </a:prstGeom>
          <a:solidFill>
            <a:schemeClr val="accent3">
              <a:lumMod val="20000"/>
              <a:lumOff val="80000"/>
            </a:schemeClr>
          </a:solidFill>
          <a:ln w="38160">
            <a:solidFill>
              <a:srgbClr val="ffff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Spotřeba 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z FVE 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 ze sítě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alokovaná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podle klíče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6113160" y="4551480"/>
            <a:ext cx="1805400" cy="578880"/>
          </a:xfrm>
          <a:prstGeom prst="upDownArrow">
            <a:avLst>
              <a:gd name="adj1" fmla="val 74400"/>
              <a:gd name="adj2" fmla="val 11568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0000ff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Nezúčastněné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byty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1536480" y="1686600"/>
            <a:ext cx="3414240" cy="1307520"/>
          </a:xfrm>
          <a:prstGeom prst="roundRect">
            <a:avLst>
              <a:gd name="adj" fmla="val 10461"/>
            </a:avLst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7" name="CustomShape 8"/>
          <p:cNvSpPr/>
          <p:nvPr/>
        </p:nvSpPr>
        <p:spPr>
          <a:xfrm>
            <a:off x="1536480" y="3727800"/>
            <a:ext cx="3391200" cy="1723320"/>
          </a:xfrm>
          <a:prstGeom prst="roundRect">
            <a:avLst>
              <a:gd name="adj" fmla="val 12681"/>
            </a:avLst>
          </a:prstGeom>
          <a:noFill/>
          <a:ln w="38160">
            <a:solidFill>
              <a:srgbClr val="0000ff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8" name="CustomShape 9"/>
          <p:cNvSpPr/>
          <p:nvPr/>
        </p:nvSpPr>
        <p:spPr>
          <a:xfrm>
            <a:off x="665280" y="2496240"/>
            <a:ext cx="978840" cy="1765440"/>
          </a:xfrm>
          <a:prstGeom prst="roundRect">
            <a:avLst>
              <a:gd name="adj" fmla="val 10461"/>
            </a:avLst>
          </a:prstGeom>
          <a:noFill/>
          <a:ln w="38160">
            <a:solidFill>
              <a:srgbClr val="ffff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89" name="CustomShape 10"/>
          <p:cNvSpPr/>
          <p:nvPr/>
        </p:nvSpPr>
        <p:spPr>
          <a:xfrm>
            <a:off x="1646640" y="2709720"/>
            <a:ext cx="4559760" cy="1302840"/>
          </a:xfrm>
          <a:prstGeom prst="rightArrow">
            <a:avLst>
              <a:gd name="adj1" fmla="val 49569"/>
              <a:gd name="adj2" fmla="val 28001"/>
            </a:avLst>
          </a:prstGeom>
          <a:noFill/>
          <a:ln w="38160">
            <a:solidFill>
              <a:srgbClr val="ffff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nodeType="after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"/>
          <p:cNvGrpSpPr/>
          <p:nvPr/>
        </p:nvGrpSpPr>
        <p:grpSpPr>
          <a:xfrm>
            <a:off x="187920" y="896040"/>
            <a:ext cx="1039680" cy="4615560"/>
            <a:chOff x="187920" y="896040"/>
            <a:chExt cx="1039680" cy="4615560"/>
          </a:xfrm>
        </p:grpSpPr>
        <p:sp>
          <p:nvSpPr>
            <p:cNvPr id="191" name="CustomShape 2"/>
            <p:cNvSpPr/>
            <p:nvPr/>
          </p:nvSpPr>
          <p:spPr>
            <a:xfrm>
              <a:off x="187920" y="896040"/>
              <a:ext cx="1039680" cy="563400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/>
            <a:p>
              <a:pPr algn="r">
                <a:lnSpc>
                  <a:spcPct val="100000"/>
                </a:lnSpc>
              </a:pPr>
              <a:r>
                <a:rPr b="0" lang="cs-CZ" sz="4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A</a:t>
              </a:r>
              <a:endParaRPr b="0" lang="cs-CZ" sz="4000" spc="-1" strike="noStrike">
                <a:latin typeface="Arial"/>
              </a:endParaRPr>
            </a:p>
          </p:txBody>
        </p:sp>
        <p:sp>
          <p:nvSpPr>
            <p:cNvPr id="192" name="CustomShape 3"/>
            <p:cNvSpPr/>
            <p:nvPr/>
          </p:nvSpPr>
          <p:spPr>
            <a:xfrm>
              <a:off x="187920" y="1691640"/>
              <a:ext cx="1039680" cy="563760"/>
            </a:xfrm>
            <a:prstGeom prst="roundRect">
              <a:avLst>
                <a:gd name="adj" fmla="val 16667"/>
              </a:avLst>
            </a:prstGeom>
            <a:solidFill>
              <a:srgbClr val="8eb4e3"/>
            </a:solidFill>
            <a:ln w="12600">
              <a:solidFill>
                <a:srgbClr val="ff000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/>
            <a:p>
              <a:pPr algn="r">
                <a:lnSpc>
                  <a:spcPct val="100000"/>
                </a:lnSpc>
              </a:pPr>
              <a:r>
                <a:rPr b="0" lang="cs-CZ" sz="40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B</a:t>
              </a:r>
              <a:endParaRPr b="0" lang="cs-CZ" sz="4000" spc="-1" strike="noStrike">
                <a:latin typeface="Arial"/>
              </a:endParaRPr>
            </a:p>
          </p:txBody>
        </p:sp>
        <p:sp>
          <p:nvSpPr>
            <p:cNvPr id="193" name="CustomShape 4"/>
            <p:cNvSpPr/>
            <p:nvPr/>
          </p:nvSpPr>
          <p:spPr>
            <a:xfrm>
              <a:off x="187920" y="2506320"/>
              <a:ext cx="1039680" cy="563400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/>
            <a:p>
              <a:pPr algn="r">
                <a:lnSpc>
                  <a:spcPct val="100000"/>
                </a:lnSpc>
              </a:pPr>
              <a:r>
                <a:rPr b="0" lang="cs-CZ" sz="4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</a:t>
              </a:r>
              <a:endParaRPr b="0" lang="cs-CZ" sz="4000" spc="-1" strike="noStrike">
                <a:latin typeface="Arial"/>
              </a:endParaRPr>
            </a:p>
          </p:txBody>
        </p:sp>
        <p:sp>
          <p:nvSpPr>
            <p:cNvPr id="194" name="CustomShape 5"/>
            <p:cNvSpPr/>
            <p:nvPr/>
          </p:nvSpPr>
          <p:spPr>
            <a:xfrm>
              <a:off x="187920" y="3320280"/>
              <a:ext cx="1039680" cy="563400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/>
            <a:p>
              <a:pPr algn="r">
                <a:lnSpc>
                  <a:spcPct val="100000"/>
                </a:lnSpc>
              </a:pPr>
              <a:r>
                <a:rPr b="0" lang="cs-CZ" sz="4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</a:t>
              </a:r>
              <a:endParaRPr b="0" lang="cs-CZ" sz="4000" spc="-1" strike="noStrike">
                <a:latin typeface="Arial"/>
              </a:endParaRPr>
            </a:p>
          </p:txBody>
        </p:sp>
        <p:sp>
          <p:nvSpPr>
            <p:cNvPr id="195" name="CustomShape 6"/>
            <p:cNvSpPr/>
            <p:nvPr/>
          </p:nvSpPr>
          <p:spPr>
            <a:xfrm>
              <a:off x="187920" y="4134240"/>
              <a:ext cx="1039680" cy="563400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/>
            <a:p>
              <a:pPr algn="r">
                <a:lnSpc>
                  <a:spcPct val="100000"/>
                </a:lnSpc>
              </a:pPr>
              <a:r>
                <a:rPr b="0" lang="cs-CZ" sz="4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</a:t>
              </a:r>
              <a:endParaRPr b="0" lang="cs-CZ" sz="4000" spc="-1" strike="noStrike">
                <a:latin typeface="Arial"/>
              </a:endParaRPr>
            </a:p>
          </p:txBody>
        </p:sp>
        <p:sp>
          <p:nvSpPr>
            <p:cNvPr id="196" name="CustomShape 7"/>
            <p:cNvSpPr/>
            <p:nvPr/>
          </p:nvSpPr>
          <p:spPr>
            <a:xfrm>
              <a:off x="187920" y="4948200"/>
              <a:ext cx="1039680" cy="563400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ff0000"/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 lIns="0" rIns="0" tIns="0" bIns="0"/>
            <a:p>
              <a:pPr algn="r">
                <a:lnSpc>
                  <a:spcPct val="100000"/>
                </a:lnSpc>
              </a:pPr>
              <a:r>
                <a:rPr b="0" lang="cs-CZ" sz="40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F</a:t>
              </a:r>
              <a:endParaRPr b="0" lang="cs-CZ" sz="4000" spc="-1" strike="noStrike">
                <a:latin typeface="Arial"/>
              </a:endParaRPr>
            </a:p>
          </p:txBody>
        </p:sp>
      </p:grpSp>
      <p:sp>
        <p:nvSpPr>
          <p:cNvPr id="197" name="CustomShape 8"/>
          <p:cNvSpPr/>
          <p:nvPr/>
        </p:nvSpPr>
        <p:spPr>
          <a:xfrm>
            <a:off x="1941120" y="1407600"/>
            <a:ext cx="3333240" cy="4133880"/>
          </a:xfrm>
          <a:prstGeom prst="roundRect">
            <a:avLst>
              <a:gd name="adj" fmla="val 4775"/>
            </a:avLst>
          </a:prstGeom>
          <a:solidFill>
            <a:schemeClr val="bg2">
              <a:lumMod val="90000"/>
            </a:schemeClr>
          </a:solidFill>
          <a:ln w="76320">
            <a:solidFill>
              <a:schemeClr val="accent3">
                <a:lumMod val="75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Distribuční síť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98" name="CustomShape 9"/>
          <p:cNvSpPr/>
          <p:nvPr/>
        </p:nvSpPr>
        <p:spPr>
          <a:xfrm flipV="1">
            <a:off x="1291680" y="4480560"/>
            <a:ext cx="1032840" cy="12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10"/>
          <p:cNvSpPr/>
          <p:nvPr/>
        </p:nvSpPr>
        <p:spPr>
          <a:xfrm flipH="1" rot="10800000">
            <a:off x="1298880" y="4553280"/>
            <a:ext cx="106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1"/>
          <p:cNvSpPr/>
          <p:nvPr/>
        </p:nvSpPr>
        <p:spPr>
          <a:xfrm>
            <a:off x="0" y="155880"/>
            <a:ext cx="10038240" cy="41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Komunita s více účastníky A-F má celkový okamžitý přebytek výroby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201" name="CustomShape 12"/>
          <p:cNvSpPr/>
          <p:nvPr/>
        </p:nvSpPr>
        <p:spPr>
          <a:xfrm>
            <a:off x="3083040" y="1866240"/>
            <a:ext cx="2467800" cy="1094760"/>
          </a:xfrm>
          <a:prstGeom prst="rightArrow">
            <a:avLst>
              <a:gd name="adj1" fmla="val 56683"/>
              <a:gd name="adj2" fmla="val 32932"/>
            </a:avLst>
          </a:prstGeom>
          <a:solidFill>
            <a:schemeClr val="tx2">
              <a:lumMod val="40000"/>
              <a:lumOff val="60000"/>
            </a:schemeClr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Součet spotřeb</a:t>
            </a:r>
            <a:br/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všech účastníků</a:t>
            </a:r>
            <a:br/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A-F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02" name="CustomShape 13"/>
          <p:cNvSpPr/>
          <p:nvPr/>
        </p:nvSpPr>
        <p:spPr>
          <a:xfrm>
            <a:off x="190800" y="89172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b050"/>
                </a:solidFill>
                <a:latin typeface="Calibri"/>
                <a:ea typeface="DejaVu Sans"/>
              </a:rPr>
              <a:t>A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3" name="CustomShape 14"/>
          <p:cNvSpPr/>
          <p:nvPr/>
        </p:nvSpPr>
        <p:spPr>
          <a:xfrm>
            <a:off x="1881720" y="1822320"/>
            <a:ext cx="1770840" cy="1610640"/>
          </a:xfrm>
          <a:prstGeom prst="rightArrow">
            <a:avLst>
              <a:gd name="adj1" fmla="val 66315"/>
              <a:gd name="adj2" fmla="val 30711"/>
            </a:avLst>
          </a:prstGeom>
          <a:solidFill>
            <a:schemeClr val="accent2">
              <a:lumMod val="20000"/>
              <a:lumOff val="80000"/>
            </a:schemeClr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Součet výrob </a:t>
            </a:r>
            <a:br/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všech účastníků A-F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04" name="CustomShape 15"/>
          <p:cNvSpPr/>
          <p:nvPr/>
        </p:nvSpPr>
        <p:spPr>
          <a:xfrm>
            <a:off x="190800" y="168768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B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5" name="CustomShape 16"/>
          <p:cNvSpPr/>
          <p:nvPr/>
        </p:nvSpPr>
        <p:spPr>
          <a:xfrm>
            <a:off x="190800" y="250200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b050"/>
                </a:solidFill>
                <a:latin typeface="Calibri"/>
                <a:ea typeface="DejaVu Sans"/>
              </a:rPr>
              <a:t>C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6" name="CustomShape 17"/>
          <p:cNvSpPr/>
          <p:nvPr/>
        </p:nvSpPr>
        <p:spPr>
          <a:xfrm>
            <a:off x="190800" y="331632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b050"/>
                </a:solidFill>
                <a:latin typeface="Calibri"/>
                <a:ea typeface="DejaVu Sans"/>
              </a:rPr>
              <a:t>D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7" name="CustomShape 18"/>
          <p:cNvSpPr/>
          <p:nvPr/>
        </p:nvSpPr>
        <p:spPr>
          <a:xfrm>
            <a:off x="190800" y="413064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b050"/>
                </a:solidFill>
                <a:latin typeface="Calibri"/>
                <a:ea typeface="DejaVu Sans"/>
              </a:rPr>
              <a:t>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8" name="CustomShape 19"/>
          <p:cNvSpPr/>
          <p:nvPr/>
        </p:nvSpPr>
        <p:spPr>
          <a:xfrm>
            <a:off x="190800" y="4944600"/>
            <a:ext cx="1039680" cy="56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rgbClr val="ff00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00b050"/>
                </a:solidFill>
                <a:latin typeface="Calibri"/>
                <a:ea typeface="DejaVu Sans"/>
              </a:rPr>
              <a:t>F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209" name="CustomShape 20"/>
          <p:cNvSpPr/>
          <p:nvPr/>
        </p:nvSpPr>
        <p:spPr>
          <a:xfrm>
            <a:off x="1280160" y="1405440"/>
            <a:ext cx="959400" cy="23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1"/>
          <p:cNvSpPr/>
          <p:nvPr/>
        </p:nvSpPr>
        <p:spPr>
          <a:xfrm>
            <a:off x="615960" y="1246680"/>
            <a:ext cx="684000" cy="15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2"/>
          <p:cNvSpPr/>
          <p:nvPr/>
        </p:nvSpPr>
        <p:spPr>
          <a:xfrm flipH="1" rot="10800000">
            <a:off x="1326960" y="3785760"/>
            <a:ext cx="106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2" name="Group 23"/>
          <p:cNvGrpSpPr/>
          <p:nvPr/>
        </p:nvGrpSpPr>
        <p:grpSpPr>
          <a:xfrm>
            <a:off x="859320" y="690120"/>
            <a:ext cx="466200" cy="4608720"/>
            <a:chOff x="859320" y="690120"/>
            <a:chExt cx="466200" cy="4608720"/>
          </a:xfrm>
        </p:grpSpPr>
        <p:pic>
          <p:nvPicPr>
            <p:cNvPr id="213" name="Obrázek 53" descr=""/>
            <p:cNvPicPr/>
            <p:nvPr/>
          </p:nvPicPr>
          <p:blipFill>
            <a:blip r:embed="rId1"/>
            <a:stretch/>
          </p:blipFill>
          <p:spPr>
            <a:xfrm>
              <a:off x="859320" y="690120"/>
              <a:ext cx="466200" cy="559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Obrázek 97" descr=""/>
            <p:cNvPicPr/>
            <p:nvPr/>
          </p:nvPicPr>
          <p:blipFill>
            <a:blip r:embed="rId2"/>
            <a:stretch/>
          </p:blipFill>
          <p:spPr>
            <a:xfrm>
              <a:off x="859320" y="2271600"/>
              <a:ext cx="466200" cy="559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Obrázek 104" descr=""/>
            <p:cNvPicPr/>
            <p:nvPr/>
          </p:nvPicPr>
          <p:blipFill>
            <a:blip r:embed="rId3"/>
            <a:stretch/>
          </p:blipFill>
          <p:spPr>
            <a:xfrm>
              <a:off x="859320" y="3107160"/>
              <a:ext cx="466200" cy="559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Obrázek 111" descr=""/>
            <p:cNvPicPr/>
            <p:nvPr/>
          </p:nvPicPr>
          <p:blipFill>
            <a:blip r:embed="rId4"/>
            <a:stretch/>
          </p:blipFill>
          <p:spPr>
            <a:xfrm>
              <a:off x="859320" y="1480320"/>
              <a:ext cx="466200" cy="559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Obrázek 118" descr=""/>
            <p:cNvPicPr/>
            <p:nvPr/>
          </p:nvPicPr>
          <p:blipFill>
            <a:blip r:embed="rId5"/>
            <a:stretch/>
          </p:blipFill>
          <p:spPr>
            <a:xfrm>
              <a:off x="859320" y="3884400"/>
              <a:ext cx="466200" cy="559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Obrázek 123" descr=""/>
            <p:cNvPicPr/>
            <p:nvPr/>
          </p:nvPicPr>
          <p:blipFill>
            <a:blip r:embed="rId6"/>
            <a:stretch/>
          </p:blipFill>
          <p:spPr>
            <a:xfrm>
              <a:off x="859320" y="4739760"/>
              <a:ext cx="466200" cy="559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9" name="Group 24"/>
          <p:cNvGrpSpPr/>
          <p:nvPr/>
        </p:nvGrpSpPr>
        <p:grpSpPr>
          <a:xfrm>
            <a:off x="812160" y="698040"/>
            <a:ext cx="522720" cy="4815360"/>
            <a:chOff x="812160" y="698040"/>
            <a:chExt cx="522720" cy="4815360"/>
          </a:xfrm>
        </p:grpSpPr>
        <p:grpSp>
          <p:nvGrpSpPr>
            <p:cNvPr id="220" name="Group 25"/>
            <p:cNvGrpSpPr/>
            <p:nvPr/>
          </p:nvGrpSpPr>
          <p:grpSpPr>
            <a:xfrm>
              <a:off x="871560" y="698040"/>
              <a:ext cx="463320" cy="4605840"/>
              <a:chOff x="871560" y="698040"/>
              <a:chExt cx="463320" cy="4605840"/>
            </a:xfrm>
          </p:grpSpPr>
          <p:pic>
            <p:nvPicPr>
              <p:cNvPr id="221" name="Obrázek 127" descr=""/>
              <p:cNvPicPr/>
              <p:nvPr/>
            </p:nvPicPr>
            <p:blipFill>
              <a:blip r:embed="rId7"/>
              <a:stretch/>
            </p:blipFill>
            <p:spPr>
              <a:xfrm>
                <a:off x="871560" y="2279520"/>
                <a:ext cx="463320" cy="556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2" name="Obrázek 133" descr=""/>
              <p:cNvPicPr/>
              <p:nvPr/>
            </p:nvPicPr>
            <p:blipFill>
              <a:blip r:embed="rId8"/>
              <a:stretch/>
            </p:blipFill>
            <p:spPr>
              <a:xfrm>
                <a:off x="871560" y="3115080"/>
                <a:ext cx="463320" cy="556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3" name="Obrázek 92" descr=""/>
              <p:cNvPicPr/>
              <p:nvPr/>
            </p:nvPicPr>
            <p:blipFill>
              <a:blip r:embed="rId9"/>
              <a:stretch/>
            </p:blipFill>
            <p:spPr>
              <a:xfrm>
                <a:off x="871560" y="698040"/>
                <a:ext cx="463320" cy="555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4" name="Obrázek 139" descr=""/>
              <p:cNvPicPr/>
              <p:nvPr/>
            </p:nvPicPr>
            <p:blipFill>
              <a:blip r:embed="rId10"/>
              <a:stretch/>
            </p:blipFill>
            <p:spPr>
              <a:xfrm>
                <a:off x="871560" y="1488240"/>
                <a:ext cx="463320" cy="555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5" name="Obrázek 151" descr=""/>
              <p:cNvPicPr/>
              <p:nvPr/>
            </p:nvPicPr>
            <p:blipFill>
              <a:blip r:embed="rId11"/>
              <a:stretch/>
            </p:blipFill>
            <p:spPr>
              <a:xfrm>
                <a:off x="871560" y="3892320"/>
                <a:ext cx="463320" cy="555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6" name="Obrázek 157" descr=""/>
              <p:cNvPicPr/>
              <p:nvPr/>
            </p:nvPicPr>
            <p:blipFill>
              <a:blip r:embed="rId12"/>
              <a:stretch/>
            </p:blipFill>
            <p:spPr>
              <a:xfrm>
                <a:off x="871560" y="4748040"/>
                <a:ext cx="463320" cy="5558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27" name="Group 26"/>
            <p:cNvGrpSpPr/>
            <p:nvPr/>
          </p:nvGrpSpPr>
          <p:grpSpPr>
            <a:xfrm>
              <a:off x="812160" y="974880"/>
              <a:ext cx="341280" cy="4538520"/>
              <a:chOff x="812160" y="974880"/>
              <a:chExt cx="341280" cy="4538520"/>
            </a:xfrm>
          </p:grpSpPr>
          <p:grpSp>
            <p:nvGrpSpPr>
              <p:cNvPr id="228" name="Group 27"/>
              <p:cNvGrpSpPr/>
              <p:nvPr/>
            </p:nvGrpSpPr>
            <p:grpSpPr>
              <a:xfrm>
                <a:off x="812160" y="2539080"/>
                <a:ext cx="341280" cy="506160"/>
                <a:chOff x="812160" y="2539080"/>
                <a:chExt cx="341280" cy="506160"/>
              </a:xfrm>
            </p:grpSpPr>
            <p:sp>
              <p:nvSpPr>
                <p:cNvPr id="229" name="CustomShape 28"/>
                <p:cNvSpPr/>
                <p:nvPr/>
              </p:nvSpPr>
              <p:spPr>
                <a:xfrm>
                  <a:off x="919080" y="2878560"/>
                  <a:ext cx="165960" cy="166680"/>
                </a:xfrm>
                <a:prstGeom prst="flowChartConnector">
                  <a:avLst/>
                </a:prstGeom>
                <a:noFill/>
                <a:ln w="76320">
                  <a:solidFill>
                    <a:srgbClr val="c00000"/>
                  </a:solidFill>
                  <a:round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0" name="Line 29"/>
                <p:cNvSpPr/>
                <p:nvPr/>
              </p:nvSpPr>
              <p:spPr>
                <a:xfrm flipV="1">
                  <a:off x="1002960" y="2777760"/>
                  <a:ext cx="360" cy="100800"/>
                </a:xfrm>
                <a:prstGeom prst="line">
                  <a:avLst/>
                </a:prstGeom>
                <a:ln w="57240">
                  <a:solidFill>
                    <a:srgbClr val="c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1" name="CustomShape 30"/>
                <p:cNvSpPr/>
                <p:nvPr/>
              </p:nvSpPr>
              <p:spPr>
                <a:xfrm>
                  <a:off x="812160" y="2539080"/>
                  <a:ext cx="341280" cy="146880"/>
                </a:xfrm>
                <a:prstGeom prst="rect">
                  <a:avLst/>
                </a:prstGeom>
                <a:solidFill>
                  <a:srgbClr val="c00000"/>
                </a:solidFill>
                <a:ln w="6480">
                  <a:noFill/>
                </a:ln>
                <a:effectLst>
                  <a:outerShdw blurRad="40000" dir="5400000" dist="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/>
              </p:style>
              <p:txBody>
                <a:bodyPr lIns="0" rIns="0" tIns="0" bIns="0" anchor="b"/>
                <a:p>
                  <a:pPr algn="ctr">
                    <a:lnSpc>
                      <a:spcPct val="100000"/>
                    </a:lnSpc>
                  </a:pPr>
                  <a:r>
                    <a:rPr b="0" lang="cs-CZ" sz="105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rPr>
                    <a:t>EAN C1</a:t>
                  </a:r>
                  <a:endParaRPr b="0" lang="cs-CZ" sz="1050" spc="-1" strike="noStrike">
                    <a:latin typeface="Arial"/>
                  </a:endParaRPr>
                </a:p>
              </p:txBody>
            </p:sp>
          </p:grpSp>
          <p:grpSp>
            <p:nvGrpSpPr>
              <p:cNvPr id="232" name="Group 31"/>
              <p:cNvGrpSpPr/>
              <p:nvPr/>
            </p:nvGrpSpPr>
            <p:grpSpPr>
              <a:xfrm>
                <a:off x="812160" y="3390480"/>
                <a:ext cx="341280" cy="506160"/>
                <a:chOff x="812160" y="3390480"/>
                <a:chExt cx="341280" cy="506160"/>
              </a:xfrm>
            </p:grpSpPr>
            <p:sp>
              <p:nvSpPr>
                <p:cNvPr id="233" name="CustomShape 32"/>
                <p:cNvSpPr/>
                <p:nvPr/>
              </p:nvSpPr>
              <p:spPr>
                <a:xfrm>
                  <a:off x="919080" y="3729960"/>
                  <a:ext cx="165960" cy="166680"/>
                </a:xfrm>
                <a:prstGeom prst="flowChartConnector">
                  <a:avLst/>
                </a:prstGeom>
                <a:noFill/>
                <a:ln w="76320">
                  <a:solidFill>
                    <a:srgbClr val="c00000"/>
                  </a:solidFill>
                  <a:round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4" name="Line 33"/>
                <p:cNvSpPr/>
                <p:nvPr/>
              </p:nvSpPr>
              <p:spPr>
                <a:xfrm flipV="1">
                  <a:off x="1002960" y="3629160"/>
                  <a:ext cx="360" cy="100800"/>
                </a:xfrm>
                <a:prstGeom prst="line">
                  <a:avLst/>
                </a:prstGeom>
                <a:ln w="57240">
                  <a:solidFill>
                    <a:srgbClr val="c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5" name="CustomShape 34"/>
                <p:cNvSpPr/>
                <p:nvPr/>
              </p:nvSpPr>
              <p:spPr>
                <a:xfrm>
                  <a:off x="812160" y="3390480"/>
                  <a:ext cx="341280" cy="146880"/>
                </a:xfrm>
                <a:prstGeom prst="rect">
                  <a:avLst/>
                </a:prstGeom>
                <a:solidFill>
                  <a:srgbClr val="c00000"/>
                </a:solidFill>
                <a:ln w="6480">
                  <a:noFill/>
                </a:ln>
                <a:effectLst>
                  <a:outerShdw blurRad="40000" dir="5400000" dist="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/>
              </p:style>
              <p:txBody>
                <a:bodyPr lIns="0" rIns="0" tIns="0" bIns="0" anchor="b"/>
                <a:p>
                  <a:pPr algn="ctr">
                    <a:lnSpc>
                      <a:spcPct val="100000"/>
                    </a:lnSpc>
                  </a:pPr>
                  <a:r>
                    <a:rPr b="0" lang="cs-CZ" sz="105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rPr>
                    <a:t>EAN D1</a:t>
                  </a:r>
                  <a:endParaRPr b="0" lang="cs-CZ" sz="1050" spc="-1" strike="noStrike">
                    <a:latin typeface="Arial"/>
                  </a:endParaRPr>
                </a:p>
              </p:txBody>
            </p:sp>
          </p:grpSp>
          <p:grpSp>
            <p:nvGrpSpPr>
              <p:cNvPr id="236" name="Group 35"/>
              <p:cNvGrpSpPr/>
              <p:nvPr/>
            </p:nvGrpSpPr>
            <p:grpSpPr>
              <a:xfrm>
                <a:off x="812160" y="974880"/>
                <a:ext cx="341280" cy="506160"/>
                <a:chOff x="812160" y="974880"/>
                <a:chExt cx="341280" cy="506160"/>
              </a:xfrm>
            </p:grpSpPr>
            <p:sp>
              <p:nvSpPr>
                <p:cNvPr id="237" name="CustomShape 36"/>
                <p:cNvSpPr/>
                <p:nvPr/>
              </p:nvSpPr>
              <p:spPr>
                <a:xfrm>
                  <a:off x="919080" y="1314360"/>
                  <a:ext cx="165960" cy="166680"/>
                </a:xfrm>
                <a:prstGeom prst="flowChartConnector">
                  <a:avLst/>
                </a:prstGeom>
                <a:noFill/>
                <a:ln w="76320">
                  <a:solidFill>
                    <a:srgbClr val="c00000"/>
                  </a:solidFill>
                  <a:round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8" name="Line 37"/>
                <p:cNvSpPr/>
                <p:nvPr/>
              </p:nvSpPr>
              <p:spPr>
                <a:xfrm flipV="1">
                  <a:off x="1002960" y="1213560"/>
                  <a:ext cx="360" cy="100440"/>
                </a:xfrm>
                <a:prstGeom prst="line">
                  <a:avLst/>
                </a:prstGeom>
                <a:ln w="57240">
                  <a:solidFill>
                    <a:srgbClr val="c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9" name="CustomShape 38"/>
                <p:cNvSpPr/>
                <p:nvPr/>
              </p:nvSpPr>
              <p:spPr>
                <a:xfrm>
                  <a:off x="812160" y="974880"/>
                  <a:ext cx="341280" cy="146520"/>
                </a:xfrm>
                <a:prstGeom prst="rect">
                  <a:avLst/>
                </a:prstGeom>
                <a:solidFill>
                  <a:srgbClr val="c00000"/>
                </a:solidFill>
                <a:ln w="6480">
                  <a:noFill/>
                </a:ln>
                <a:effectLst>
                  <a:outerShdw blurRad="40000" dir="5400000" dist="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/>
              </p:style>
              <p:txBody>
                <a:bodyPr lIns="0" rIns="0" tIns="0" bIns="0" anchor="b"/>
                <a:p>
                  <a:pPr algn="ctr">
                    <a:lnSpc>
                      <a:spcPct val="100000"/>
                    </a:lnSpc>
                  </a:pPr>
                  <a:r>
                    <a:rPr b="0" lang="cs-CZ" sz="105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rPr>
                    <a:t>EAN A1</a:t>
                  </a:r>
                  <a:endParaRPr b="0" lang="cs-CZ" sz="1050" spc="-1" strike="noStrike">
                    <a:latin typeface="Arial"/>
                  </a:endParaRPr>
                </a:p>
              </p:txBody>
            </p:sp>
          </p:grpSp>
          <p:grpSp>
            <p:nvGrpSpPr>
              <p:cNvPr id="240" name="Group 39"/>
              <p:cNvGrpSpPr/>
              <p:nvPr/>
            </p:nvGrpSpPr>
            <p:grpSpPr>
              <a:xfrm>
                <a:off x="812160" y="1793880"/>
                <a:ext cx="341280" cy="506160"/>
                <a:chOff x="812160" y="1793880"/>
                <a:chExt cx="341280" cy="506160"/>
              </a:xfrm>
            </p:grpSpPr>
            <p:sp>
              <p:nvSpPr>
                <p:cNvPr id="241" name="CustomShape 40"/>
                <p:cNvSpPr/>
                <p:nvPr/>
              </p:nvSpPr>
              <p:spPr>
                <a:xfrm>
                  <a:off x="919080" y="2133720"/>
                  <a:ext cx="165960" cy="166320"/>
                </a:xfrm>
                <a:prstGeom prst="flowChartConnector">
                  <a:avLst/>
                </a:prstGeom>
                <a:noFill/>
                <a:ln w="76320">
                  <a:solidFill>
                    <a:srgbClr val="c00000"/>
                  </a:solidFill>
                  <a:round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2" name="Line 41"/>
                <p:cNvSpPr/>
                <p:nvPr/>
              </p:nvSpPr>
              <p:spPr>
                <a:xfrm flipV="1">
                  <a:off x="1002960" y="2032560"/>
                  <a:ext cx="360" cy="100800"/>
                </a:xfrm>
                <a:prstGeom prst="line">
                  <a:avLst/>
                </a:prstGeom>
                <a:ln w="57240">
                  <a:solidFill>
                    <a:srgbClr val="c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3" name="CustomShape 42"/>
                <p:cNvSpPr/>
                <p:nvPr/>
              </p:nvSpPr>
              <p:spPr>
                <a:xfrm>
                  <a:off x="812160" y="1793880"/>
                  <a:ext cx="341280" cy="146880"/>
                </a:xfrm>
                <a:prstGeom prst="rect">
                  <a:avLst/>
                </a:prstGeom>
                <a:solidFill>
                  <a:srgbClr val="c00000"/>
                </a:solidFill>
                <a:ln w="6480">
                  <a:noFill/>
                </a:ln>
                <a:effectLst>
                  <a:outerShdw blurRad="40000" dir="5400000" dist="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/>
              </p:style>
              <p:txBody>
                <a:bodyPr lIns="0" rIns="0" tIns="0" bIns="0" anchor="b"/>
                <a:p>
                  <a:pPr algn="ctr">
                    <a:lnSpc>
                      <a:spcPct val="100000"/>
                    </a:lnSpc>
                  </a:pPr>
                  <a:r>
                    <a:rPr b="0" lang="cs-CZ" sz="105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rPr>
                    <a:t>EAN B1</a:t>
                  </a:r>
                  <a:endParaRPr b="0" lang="cs-CZ" sz="1050" spc="-1" strike="noStrike">
                    <a:latin typeface="Arial"/>
                  </a:endParaRPr>
                </a:p>
              </p:txBody>
            </p:sp>
          </p:grpSp>
          <p:grpSp>
            <p:nvGrpSpPr>
              <p:cNvPr id="244" name="Group 43"/>
              <p:cNvGrpSpPr/>
              <p:nvPr/>
            </p:nvGrpSpPr>
            <p:grpSpPr>
              <a:xfrm>
                <a:off x="812160" y="4151880"/>
                <a:ext cx="341280" cy="505800"/>
                <a:chOff x="812160" y="4151880"/>
                <a:chExt cx="341280" cy="505800"/>
              </a:xfrm>
            </p:grpSpPr>
            <p:sp>
              <p:nvSpPr>
                <p:cNvPr id="245" name="CustomShape 44"/>
                <p:cNvSpPr/>
                <p:nvPr/>
              </p:nvSpPr>
              <p:spPr>
                <a:xfrm>
                  <a:off x="919080" y="4491000"/>
                  <a:ext cx="165960" cy="166680"/>
                </a:xfrm>
                <a:prstGeom prst="flowChartConnector">
                  <a:avLst/>
                </a:prstGeom>
                <a:noFill/>
                <a:ln w="76320">
                  <a:solidFill>
                    <a:srgbClr val="c00000"/>
                  </a:solidFill>
                  <a:round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6" name="Line 45"/>
                <p:cNvSpPr/>
                <p:nvPr/>
              </p:nvSpPr>
              <p:spPr>
                <a:xfrm flipV="1">
                  <a:off x="1002960" y="4390200"/>
                  <a:ext cx="360" cy="100800"/>
                </a:xfrm>
                <a:prstGeom prst="line">
                  <a:avLst/>
                </a:prstGeom>
                <a:ln w="57240">
                  <a:solidFill>
                    <a:srgbClr val="c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7" name="CustomShape 46"/>
                <p:cNvSpPr/>
                <p:nvPr/>
              </p:nvSpPr>
              <p:spPr>
                <a:xfrm>
                  <a:off x="812160" y="4151880"/>
                  <a:ext cx="341280" cy="146520"/>
                </a:xfrm>
                <a:prstGeom prst="rect">
                  <a:avLst/>
                </a:prstGeom>
                <a:solidFill>
                  <a:srgbClr val="c00000"/>
                </a:solidFill>
                <a:ln w="6480">
                  <a:noFill/>
                </a:ln>
                <a:effectLst>
                  <a:outerShdw blurRad="40000" dir="5400000" dist="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/>
              </p:style>
              <p:txBody>
                <a:bodyPr lIns="0" rIns="0" tIns="0" bIns="0" anchor="b"/>
                <a:p>
                  <a:pPr algn="ctr">
                    <a:lnSpc>
                      <a:spcPct val="100000"/>
                    </a:lnSpc>
                  </a:pPr>
                  <a:r>
                    <a:rPr b="0" lang="cs-CZ" sz="105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rPr>
                    <a:t>EAN E1</a:t>
                  </a:r>
                  <a:endParaRPr b="0" lang="cs-CZ" sz="1050" spc="-1" strike="noStrike">
                    <a:latin typeface="Arial"/>
                  </a:endParaRPr>
                </a:p>
              </p:txBody>
            </p:sp>
          </p:grpSp>
          <p:grpSp>
            <p:nvGrpSpPr>
              <p:cNvPr id="248" name="Group 47"/>
              <p:cNvGrpSpPr/>
              <p:nvPr/>
            </p:nvGrpSpPr>
            <p:grpSpPr>
              <a:xfrm>
                <a:off x="812160" y="5007240"/>
                <a:ext cx="341280" cy="506160"/>
                <a:chOff x="812160" y="5007240"/>
                <a:chExt cx="341280" cy="506160"/>
              </a:xfrm>
            </p:grpSpPr>
            <p:sp>
              <p:nvSpPr>
                <p:cNvPr id="249" name="CustomShape 48"/>
                <p:cNvSpPr/>
                <p:nvPr/>
              </p:nvSpPr>
              <p:spPr>
                <a:xfrm>
                  <a:off x="919080" y="5346720"/>
                  <a:ext cx="165960" cy="166680"/>
                </a:xfrm>
                <a:prstGeom prst="flowChartConnector">
                  <a:avLst/>
                </a:prstGeom>
                <a:noFill/>
                <a:ln w="76320">
                  <a:solidFill>
                    <a:srgbClr val="c00000"/>
                  </a:solidFill>
                  <a:round/>
                  <a:tailEnd len="med" type="triangl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0" name="Line 49"/>
                <p:cNvSpPr/>
                <p:nvPr/>
              </p:nvSpPr>
              <p:spPr>
                <a:xfrm flipV="1">
                  <a:off x="1002960" y="5245920"/>
                  <a:ext cx="360" cy="100800"/>
                </a:xfrm>
                <a:prstGeom prst="line">
                  <a:avLst/>
                </a:prstGeom>
                <a:ln w="57240">
                  <a:solidFill>
                    <a:srgbClr val="c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1" name="CustomShape 50"/>
                <p:cNvSpPr/>
                <p:nvPr/>
              </p:nvSpPr>
              <p:spPr>
                <a:xfrm>
                  <a:off x="812160" y="5007240"/>
                  <a:ext cx="341280" cy="146880"/>
                </a:xfrm>
                <a:prstGeom prst="rect">
                  <a:avLst/>
                </a:prstGeom>
                <a:solidFill>
                  <a:srgbClr val="c00000"/>
                </a:solidFill>
                <a:ln w="6480">
                  <a:noFill/>
                </a:ln>
                <a:effectLst>
                  <a:outerShdw blurRad="40000" dir="5400000" dist="2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/>
              </p:style>
              <p:txBody>
                <a:bodyPr lIns="0" rIns="0" tIns="0" bIns="0" anchor="b"/>
                <a:p>
                  <a:pPr algn="ctr">
                    <a:lnSpc>
                      <a:spcPct val="100000"/>
                    </a:lnSpc>
                  </a:pPr>
                  <a:r>
                    <a:rPr b="0" lang="cs-CZ" sz="105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rPr>
                    <a:t>EAN F1</a:t>
                  </a:r>
                  <a:endParaRPr b="0" lang="cs-CZ" sz="1050" spc="-1" strike="noStrike">
                    <a:latin typeface="Arial"/>
                  </a:endParaRPr>
                </a:p>
              </p:txBody>
            </p:sp>
          </p:grpSp>
        </p:grpSp>
      </p:grpSp>
      <p:sp>
        <p:nvSpPr>
          <p:cNvPr id="252" name="CustomShape 51"/>
          <p:cNvSpPr/>
          <p:nvPr/>
        </p:nvSpPr>
        <p:spPr>
          <a:xfrm rot="5400000">
            <a:off x="2932560" y="2702520"/>
            <a:ext cx="1294560" cy="1253160"/>
          </a:xfrm>
          <a:prstGeom prst="bentArrow">
            <a:avLst>
              <a:gd name="adj1" fmla="val 38223"/>
              <a:gd name="adj2" fmla="val 38524"/>
              <a:gd name="adj3" fmla="val 19765"/>
              <a:gd name="adj4" fmla="val 47240"/>
            </a:avLst>
          </a:prstGeom>
          <a:solidFill>
            <a:schemeClr val="accent2">
              <a:lumMod val="40000"/>
              <a:lumOff val="60000"/>
            </a:schemeClr>
          </a:solidFill>
          <a:ln w="648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  <p:txBody>
          <a:bodyPr lIns="45000" rIns="45000" tIns="90000" bIns="90000" vert="vert270" rot="16200000"/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Prodej nevyužitého přebytku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53" name="CustomShape 52"/>
          <p:cNvSpPr/>
          <p:nvPr/>
        </p:nvSpPr>
        <p:spPr>
          <a:xfrm>
            <a:off x="3210840" y="532800"/>
            <a:ext cx="55728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&gt;</a:t>
            </a:r>
            <a:endParaRPr b="0" lang="cs-CZ" sz="6000" spc="-1" strike="noStrike">
              <a:latin typeface="Arial"/>
            </a:endParaRPr>
          </a:p>
        </p:txBody>
      </p:sp>
      <p:sp>
        <p:nvSpPr>
          <p:cNvPr id="254" name="CustomShape 53"/>
          <p:cNvSpPr/>
          <p:nvPr/>
        </p:nvSpPr>
        <p:spPr>
          <a:xfrm flipH="1" rot="10800000">
            <a:off x="1339200" y="2996640"/>
            <a:ext cx="106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54"/>
          <p:cNvSpPr/>
          <p:nvPr/>
        </p:nvSpPr>
        <p:spPr>
          <a:xfrm>
            <a:off x="2255040" y="3992760"/>
            <a:ext cx="2860920" cy="6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Prodej = </a:t>
            </a:r>
            <a:endParaRPr b="0" lang="cs-CZ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Výroba – spotřeba</a:t>
            </a:r>
            <a:endParaRPr b="0" lang="cs-CZ" sz="2000" spc="-1" strike="noStrike">
              <a:latin typeface="Arial"/>
            </a:endParaRPr>
          </a:p>
        </p:txBody>
      </p:sp>
      <p:grpSp>
        <p:nvGrpSpPr>
          <p:cNvPr id="256" name="Group 55"/>
          <p:cNvGrpSpPr/>
          <p:nvPr/>
        </p:nvGrpSpPr>
        <p:grpSpPr>
          <a:xfrm>
            <a:off x="1057320" y="981360"/>
            <a:ext cx="362880" cy="4510440"/>
            <a:chOff x="1057320" y="981360"/>
            <a:chExt cx="362880" cy="4510440"/>
          </a:xfrm>
        </p:grpSpPr>
        <p:grpSp>
          <p:nvGrpSpPr>
            <p:cNvPr id="257" name="Group 56"/>
            <p:cNvGrpSpPr/>
            <p:nvPr/>
          </p:nvGrpSpPr>
          <p:grpSpPr>
            <a:xfrm>
              <a:off x="1057320" y="981360"/>
              <a:ext cx="362880" cy="478080"/>
              <a:chOff x="1057320" y="981360"/>
              <a:chExt cx="362880" cy="478080"/>
            </a:xfrm>
          </p:grpSpPr>
          <p:sp>
            <p:nvSpPr>
              <p:cNvPr id="258" name="Line 57"/>
              <p:cNvSpPr/>
              <p:nvPr/>
            </p:nvSpPr>
            <p:spPr>
              <a:xfrm flipV="1">
                <a:off x="1201680" y="1097280"/>
                <a:ext cx="5760" cy="241920"/>
              </a:xfrm>
              <a:prstGeom prst="line">
                <a:avLst/>
              </a:prstGeom>
              <a:ln w="57240">
                <a:solidFill>
                  <a:srgbClr val="92d05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9" name="CustomShape 58"/>
              <p:cNvSpPr/>
              <p:nvPr/>
            </p:nvSpPr>
            <p:spPr>
              <a:xfrm>
                <a:off x="1057320" y="981360"/>
                <a:ext cx="362880" cy="144720"/>
              </a:xfrm>
              <a:prstGeom prst="rect">
                <a:avLst/>
              </a:prstGeom>
              <a:solidFill>
                <a:srgbClr val="92d05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EAN-A2</a:t>
                </a:r>
                <a:endParaRPr b="0" lang="cs-CZ" sz="1050" spc="-1" strike="noStrike">
                  <a:latin typeface="Arial"/>
                </a:endParaRPr>
              </a:p>
            </p:txBody>
          </p:sp>
          <p:sp>
            <p:nvSpPr>
              <p:cNvPr id="260" name="CustomShape 59"/>
              <p:cNvSpPr/>
              <p:nvPr/>
            </p:nvSpPr>
            <p:spPr>
              <a:xfrm>
                <a:off x="1131480" y="1271880"/>
                <a:ext cx="165600" cy="187560"/>
              </a:xfrm>
              <a:prstGeom prst="flowChartConnector">
                <a:avLst/>
              </a:prstGeom>
              <a:noFill/>
              <a:ln w="76320">
                <a:solidFill>
                  <a:srgbClr val="92d050"/>
                </a:solidFill>
                <a:round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  <p:grpSp>
          <p:nvGrpSpPr>
            <p:cNvPr id="261" name="Group 60"/>
            <p:cNvGrpSpPr/>
            <p:nvPr/>
          </p:nvGrpSpPr>
          <p:grpSpPr>
            <a:xfrm>
              <a:off x="1057320" y="2545560"/>
              <a:ext cx="362880" cy="478080"/>
              <a:chOff x="1057320" y="2545560"/>
              <a:chExt cx="362880" cy="478080"/>
            </a:xfrm>
          </p:grpSpPr>
          <p:sp>
            <p:nvSpPr>
              <p:cNvPr id="262" name="Line 61"/>
              <p:cNvSpPr/>
              <p:nvPr/>
            </p:nvSpPr>
            <p:spPr>
              <a:xfrm flipV="1">
                <a:off x="1201680" y="2661120"/>
                <a:ext cx="5760" cy="241920"/>
              </a:xfrm>
              <a:prstGeom prst="line">
                <a:avLst/>
              </a:prstGeom>
              <a:ln w="57240">
                <a:solidFill>
                  <a:srgbClr val="92d05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3" name="CustomShape 62"/>
              <p:cNvSpPr/>
              <p:nvPr/>
            </p:nvSpPr>
            <p:spPr>
              <a:xfrm>
                <a:off x="1131480" y="2836080"/>
                <a:ext cx="165600" cy="187560"/>
              </a:xfrm>
              <a:prstGeom prst="flowChartConnector">
                <a:avLst/>
              </a:prstGeom>
              <a:noFill/>
              <a:ln w="76320">
                <a:solidFill>
                  <a:srgbClr val="92d050"/>
                </a:solidFill>
                <a:round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  <p:sp>
            <p:nvSpPr>
              <p:cNvPr id="264" name="CustomShape 63"/>
              <p:cNvSpPr/>
              <p:nvPr/>
            </p:nvSpPr>
            <p:spPr>
              <a:xfrm>
                <a:off x="1057320" y="2545560"/>
                <a:ext cx="362880" cy="145080"/>
              </a:xfrm>
              <a:prstGeom prst="rect">
                <a:avLst/>
              </a:prstGeom>
              <a:solidFill>
                <a:srgbClr val="92d05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EAN-C2</a:t>
                </a:r>
                <a:endParaRPr b="0" lang="cs-CZ" sz="1050" spc="-1" strike="noStrike">
                  <a:latin typeface="Arial"/>
                </a:endParaRPr>
              </a:p>
            </p:txBody>
          </p:sp>
        </p:grpSp>
        <p:grpSp>
          <p:nvGrpSpPr>
            <p:cNvPr id="265" name="Group 64"/>
            <p:cNvGrpSpPr/>
            <p:nvPr/>
          </p:nvGrpSpPr>
          <p:grpSpPr>
            <a:xfrm>
              <a:off x="1057320" y="3396960"/>
              <a:ext cx="362880" cy="478080"/>
              <a:chOff x="1057320" y="3396960"/>
              <a:chExt cx="362880" cy="478080"/>
            </a:xfrm>
          </p:grpSpPr>
          <p:sp>
            <p:nvSpPr>
              <p:cNvPr id="266" name="Line 65"/>
              <p:cNvSpPr/>
              <p:nvPr/>
            </p:nvSpPr>
            <p:spPr>
              <a:xfrm flipV="1">
                <a:off x="1201680" y="3512880"/>
                <a:ext cx="5760" cy="242280"/>
              </a:xfrm>
              <a:prstGeom prst="line">
                <a:avLst/>
              </a:prstGeom>
              <a:ln w="57240">
                <a:solidFill>
                  <a:srgbClr val="92d05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67" name="CustomShape 66"/>
              <p:cNvSpPr/>
              <p:nvPr/>
            </p:nvSpPr>
            <p:spPr>
              <a:xfrm>
                <a:off x="1057320" y="3396960"/>
                <a:ext cx="362880" cy="145080"/>
              </a:xfrm>
              <a:prstGeom prst="rect">
                <a:avLst/>
              </a:prstGeom>
              <a:solidFill>
                <a:srgbClr val="92d05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EAN-D2</a:t>
                </a:r>
                <a:endParaRPr b="0" lang="cs-CZ" sz="1050" spc="-1" strike="noStrike">
                  <a:latin typeface="Arial"/>
                </a:endParaRPr>
              </a:p>
            </p:txBody>
          </p:sp>
          <p:sp>
            <p:nvSpPr>
              <p:cNvPr id="268" name="CustomShape 67"/>
              <p:cNvSpPr/>
              <p:nvPr/>
            </p:nvSpPr>
            <p:spPr>
              <a:xfrm>
                <a:off x="1131480" y="3687840"/>
                <a:ext cx="165600" cy="187200"/>
              </a:xfrm>
              <a:prstGeom prst="flowChartConnector">
                <a:avLst/>
              </a:prstGeom>
              <a:noFill/>
              <a:ln w="76320">
                <a:solidFill>
                  <a:srgbClr val="92d050"/>
                </a:solidFill>
                <a:round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  <p:grpSp>
          <p:nvGrpSpPr>
            <p:cNvPr id="269" name="Group 68"/>
            <p:cNvGrpSpPr/>
            <p:nvPr/>
          </p:nvGrpSpPr>
          <p:grpSpPr>
            <a:xfrm>
              <a:off x="1057320" y="1800360"/>
              <a:ext cx="362880" cy="478080"/>
              <a:chOff x="1057320" y="1800360"/>
              <a:chExt cx="362880" cy="478080"/>
            </a:xfrm>
          </p:grpSpPr>
          <p:sp>
            <p:nvSpPr>
              <p:cNvPr id="270" name="Line 69"/>
              <p:cNvSpPr/>
              <p:nvPr/>
            </p:nvSpPr>
            <p:spPr>
              <a:xfrm flipV="1">
                <a:off x="1201680" y="1916640"/>
                <a:ext cx="5760" cy="241560"/>
              </a:xfrm>
              <a:prstGeom prst="line">
                <a:avLst/>
              </a:prstGeom>
              <a:ln w="57240">
                <a:solidFill>
                  <a:srgbClr val="92d05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1" name="CustomShape 70"/>
              <p:cNvSpPr/>
              <p:nvPr/>
            </p:nvSpPr>
            <p:spPr>
              <a:xfrm>
                <a:off x="1057320" y="1800360"/>
                <a:ext cx="362880" cy="145080"/>
              </a:xfrm>
              <a:prstGeom prst="rect">
                <a:avLst/>
              </a:prstGeom>
              <a:solidFill>
                <a:srgbClr val="92d05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EAN-B2</a:t>
                </a:r>
                <a:endParaRPr b="0" lang="cs-CZ" sz="1050" spc="-1" strike="noStrike">
                  <a:latin typeface="Arial"/>
                </a:endParaRPr>
              </a:p>
            </p:txBody>
          </p:sp>
          <p:sp>
            <p:nvSpPr>
              <p:cNvPr id="272" name="CustomShape 71"/>
              <p:cNvSpPr/>
              <p:nvPr/>
            </p:nvSpPr>
            <p:spPr>
              <a:xfrm>
                <a:off x="1131480" y="2090880"/>
                <a:ext cx="165600" cy="187560"/>
              </a:xfrm>
              <a:prstGeom prst="flowChartConnector">
                <a:avLst/>
              </a:prstGeom>
              <a:noFill/>
              <a:ln w="76320">
                <a:solidFill>
                  <a:srgbClr val="92d050"/>
                </a:solidFill>
                <a:round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  <p:grpSp>
          <p:nvGrpSpPr>
            <p:cNvPr id="273" name="Group 72"/>
            <p:cNvGrpSpPr/>
            <p:nvPr/>
          </p:nvGrpSpPr>
          <p:grpSpPr>
            <a:xfrm>
              <a:off x="1057320" y="4158360"/>
              <a:ext cx="362880" cy="478080"/>
              <a:chOff x="1057320" y="4158360"/>
              <a:chExt cx="362880" cy="478080"/>
            </a:xfrm>
          </p:grpSpPr>
          <p:sp>
            <p:nvSpPr>
              <p:cNvPr id="274" name="Line 73"/>
              <p:cNvSpPr/>
              <p:nvPr/>
            </p:nvSpPr>
            <p:spPr>
              <a:xfrm flipV="1">
                <a:off x="1201680" y="4273920"/>
                <a:ext cx="5760" cy="242280"/>
              </a:xfrm>
              <a:prstGeom prst="line">
                <a:avLst/>
              </a:prstGeom>
              <a:ln w="57240">
                <a:solidFill>
                  <a:srgbClr val="92d05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5" name="CustomShape 74"/>
              <p:cNvSpPr/>
              <p:nvPr/>
            </p:nvSpPr>
            <p:spPr>
              <a:xfrm>
                <a:off x="1057320" y="4158360"/>
                <a:ext cx="362880" cy="144720"/>
              </a:xfrm>
              <a:prstGeom prst="rect">
                <a:avLst/>
              </a:prstGeom>
              <a:solidFill>
                <a:srgbClr val="92d05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EAN-E2</a:t>
                </a:r>
                <a:endParaRPr b="0" lang="cs-CZ" sz="1050" spc="-1" strike="noStrike">
                  <a:latin typeface="Arial"/>
                </a:endParaRPr>
              </a:p>
            </p:txBody>
          </p:sp>
          <p:sp>
            <p:nvSpPr>
              <p:cNvPr id="276" name="CustomShape 75"/>
              <p:cNvSpPr/>
              <p:nvPr/>
            </p:nvSpPr>
            <p:spPr>
              <a:xfrm>
                <a:off x="1131480" y="4448880"/>
                <a:ext cx="165600" cy="187560"/>
              </a:xfrm>
              <a:prstGeom prst="flowChartConnector">
                <a:avLst/>
              </a:prstGeom>
              <a:noFill/>
              <a:ln w="76320">
                <a:solidFill>
                  <a:srgbClr val="92d050"/>
                </a:solidFill>
                <a:round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  <p:grpSp>
          <p:nvGrpSpPr>
            <p:cNvPr id="277" name="Group 76"/>
            <p:cNvGrpSpPr/>
            <p:nvPr/>
          </p:nvGrpSpPr>
          <p:grpSpPr>
            <a:xfrm>
              <a:off x="1057320" y="5013720"/>
              <a:ext cx="362880" cy="478080"/>
              <a:chOff x="1057320" y="5013720"/>
              <a:chExt cx="362880" cy="478080"/>
            </a:xfrm>
          </p:grpSpPr>
          <p:sp>
            <p:nvSpPr>
              <p:cNvPr id="278" name="Line 77"/>
              <p:cNvSpPr/>
              <p:nvPr/>
            </p:nvSpPr>
            <p:spPr>
              <a:xfrm flipV="1">
                <a:off x="1201680" y="5129280"/>
                <a:ext cx="5760" cy="241920"/>
              </a:xfrm>
              <a:prstGeom prst="line">
                <a:avLst/>
              </a:prstGeom>
              <a:ln w="57240">
                <a:solidFill>
                  <a:srgbClr val="92d05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9" name="CustomShape 78"/>
              <p:cNvSpPr/>
              <p:nvPr/>
            </p:nvSpPr>
            <p:spPr>
              <a:xfrm>
                <a:off x="1057320" y="5013720"/>
                <a:ext cx="362880" cy="145080"/>
              </a:xfrm>
              <a:prstGeom prst="rect">
                <a:avLst/>
              </a:prstGeom>
              <a:solidFill>
                <a:srgbClr val="92d050"/>
              </a:solidFill>
              <a:ln w="6480">
                <a:noFill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  <p:txBody>
              <a:bodyPr lIns="0" rIns="0" tIns="0" bIns="0" anchor="b"/>
              <a:p>
                <a:pPr algn="ctr">
                  <a:lnSpc>
                    <a:spcPct val="100000"/>
                  </a:lnSpc>
                </a:pPr>
                <a:r>
                  <a:rPr b="0" lang="cs-CZ" sz="105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EAN-F2</a:t>
                </a:r>
                <a:endParaRPr b="0" lang="cs-CZ" sz="1050" spc="-1" strike="noStrike">
                  <a:latin typeface="Arial"/>
                </a:endParaRPr>
              </a:p>
            </p:txBody>
          </p:sp>
          <p:sp>
            <p:nvSpPr>
              <p:cNvPr id="280" name="CustomShape 79"/>
              <p:cNvSpPr/>
              <p:nvPr/>
            </p:nvSpPr>
            <p:spPr>
              <a:xfrm>
                <a:off x="1131480" y="5304240"/>
                <a:ext cx="165600" cy="187560"/>
              </a:xfrm>
              <a:prstGeom prst="flowChartConnector">
                <a:avLst/>
              </a:prstGeom>
              <a:noFill/>
              <a:ln w="76320">
                <a:solidFill>
                  <a:srgbClr val="92d050"/>
                </a:solidFill>
                <a:round/>
              </a:ln>
              <a:effectLst>
                <a:outerShdw blurRad="40000" dir="5400000" dist="2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/>
            </p:style>
          </p:sp>
        </p:grpSp>
      </p:grpSp>
      <p:sp>
        <p:nvSpPr>
          <p:cNvPr id="281" name="CustomShape 80"/>
          <p:cNvSpPr/>
          <p:nvPr/>
        </p:nvSpPr>
        <p:spPr>
          <a:xfrm flipV="1">
            <a:off x="616320" y="4849560"/>
            <a:ext cx="603360" cy="9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81"/>
          <p:cNvSpPr/>
          <p:nvPr/>
        </p:nvSpPr>
        <p:spPr>
          <a:xfrm flipH="1" rot="10800000">
            <a:off x="703080" y="456084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82"/>
          <p:cNvSpPr/>
          <p:nvPr/>
        </p:nvSpPr>
        <p:spPr>
          <a:xfrm flipH="1" rot="10800000">
            <a:off x="723240" y="378180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3"/>
          <p:cNvSpPr/>
          <p:nvPr/>
        </p:nvSpPr>
        <p:spPr>
          <a:xfrm flipH="1" rot="10800000">
            <a:off x="745920" y="299592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84"/>
          <p:cNvSpPr/>
          <p:nvPr/>
        </p:nvSpPr>
        <p:spPr>
          <a:xfrm flipH="1" rot="10800000">
            <a:off x="5247720" y="2176920"/>
            <a:ext cx="623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85"/>
          <p:cNvSpPr/>
          <p:nvPr/>
        </p:nvSpPr>
        <p:spPr>
          <a:xfrm>
            <a:off x="1815480" y="792000"/>
            <a:ext cx="134532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Výroba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287" name="CustomShape 86"/>
          <p:cNvSpPr/>
          <p:nvPr/>
        </p:nvSpPr>
        <p:spPr>
          <a:xfrm>
            <a:off x="3795480" y="794160"/>
            <a:ext cx="167760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Spotřeba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288" name="CustomShape 87"/>
          <p:cNvSpPr/>
          <p:nvPr/>
        </p:nvSpPr>
        <p:spPr>
          <a:xfrm>
            <a:off x="2289600" y="1488240"/>
            <a:ext cx="1264680" cy="6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A2+C2+D2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+E2+F2 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89" name="CustomShape 88"/>
          <p:cNvSpPr/>
          <p:nvPr/>
        </p:nvSpPr>
        <p:spPr>
          <a:xfrm>
            <a:off x="4341960" y="1535400"/>
            <a:ext cx="70668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B1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90" name="CustomShape 89"/>
          <p:cNvSpPr/>
          <p:nvPr/>
        </p:nvSpPr>
        <p:spPr>
          <a:xfrm flipV="1">
            <a:off x="5873040" y="2169000"/>
            <a:ext cx="682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len="sm" type="stealth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90"/>
          <p:cNvSpPr/>
          <p:nvPr/>
        </p:nvSpPr>
        <p:spPr>
          <a:xfrm>
            <a:off x="7054920" y="910800"/>
            <a:ext cx="2924280" cy="42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Měří se po ¼ hodinách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Účastníci neví kdy je jaká výroba a bude náhoda, pokud se potká celková výroba potká s celkovou spotřebou.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Pasivní účastníci se nedají balancovat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Vzniknou zbytečné neřízené přetoky</a:t>
            </a:r>
            <a:endParaRPr b="0" lang="cs-CZ" sz="2400" spc="-1" strike="noStrike"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path="M -6.25E-7 3.33333E-6 L 0.49375 -0.00162">
                                      <p:cBhvr>
                                        <p:cTn id="68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path="M -2.5E-6 2.22222E-6 L 0.56602 -0.00209">
                                      <p:cBhvr>
                                        <p:cTn id="7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4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LibreOffice/6.0.4.2$Windows_X86_64 LibreOffice_project/9b0d9b32d5dcda91d2f1a96dc04c645c450872bf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2023-04-17T09:34:25Z</dcterms:created>
  <dc:creator/>
  <dc:description/>
  <dc:language>cs-CZ</dc:language>
  <cp:lastModifiedBy/>
  <dcterms:modified xsi:type="dcterms:W3CDTF">2023-05-17T15:35:12Z</dcterms:modified>
  <cp:revision>5</cp:revision>
  <dc:subject/>
  <dc:title/>
</cp:coreProperties>
</file>